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Roboto" charset="1" panose="02000000000000000000"/>
      <p:regular r:id="rId27"/>
    </p:embeddedFont>
    <p:embeddedFont>
      <p:font typeface="Roboto Bold" charset="1" panose="02000000000000000000"/>
      <p:regular r:id="rId28"/>
    </p:embeddedFont>
    <p:embeddedFont>
      <p:font typeface="Roboto Italics" charset="1" panose="02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2" Target="../media/image54.png" Type="http://schemas.openxmlformats.org/officeDocument/2006/relationships/image"/><Relationship Id="rId3" Target="../media/image1.pn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gif" Type="http://schemas.openxmlformats.org/officeDocument/2006/relationships/image"/><Relationship Id="rId7" Target="../media/image80.gif"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gif" Type="http://schemas.openxmlformats.org/officeDocument/2006/relationships/image"/><Relationship Id="rId3"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9.png" Type="http://schemas.openxmlformats.org/officeDocument/2006/relationships/image"/><Relationship Id="rId8" Target="../media/image9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9.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1.pn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5403449"/>
            <a:ext cx="18288000" cy="8279653"/>
            <a:chOff x="0" y="0"/>
            <a:chExt cx="6186311" cy="2800772"/>
          </a:xfrm>
        </p:grpSpPr>
        <p:sp>
          <p:nvSpPr>
            <p:cNvPr name="Freeform 3" id="3"/>
            <p:cNvSpPr/>
            <p:nvPr/>
          </p:nvSpPr>
          <p:spPr>
            <a:xfrm flipH="false" flipV="false" rot="0">
              <a:off x="0" y="0"/>
              <a:ext cx="6186311" cy="2800772"/>
            </a:xfrm>
            <a:custGeom>
              <a:avLst/>
              <a:gdLst/>
              <a:ahLst/>
              <a:cxnLst/>
              <a:rect r="r" b="b" t="t" l="l"/>
              <a:pathLst>
                <a:path h="2800772" w="6186311">
                  <a:moveTo>
                    <a:pt x="6061851" y="2800772"/>
                  </a:moveTo>
                  <a:lnTo>
                    <a:pt x="124460" y="2800772"/>
                  </a:lnTo>
                  <a:cubicBezTo>
                    <a:pt x="55880" y="2800772"/>
                    <a:pt x="0" y="2744892"/>
                    <a:pt x="0" y="2676312"/>
                  </a:cubicBezTo>
                  <a:lnTo>
                    <a:pt x="0" y="124460"/>
                  </a:lnTo>
                  <a:cubicBezTo>
                    <a:pt x="0" y="55880"/>
                    <a:pt x="55880" y="0"/>
                    <a:pt x="124460" y="0"/>
                  </a:cubicBezTo>
                  <a:lnTo>
                    <a:pt x="6061851" y="0"/>
                  </a:lnTo>
                  <a:cubicBezTo>
                    <a:pt x="6130431" y="0"/>
                    <a:pt x="6186311" y="55880"/>
                    <a:pt x="6186311" y="124460"/>
                  </a:cubicBezTo>
                  <a:lnTo>
                    <a:pt x="6186311" y="2676312"/>
                  </a:lnTo>
                  <a:cubicBezTo>
                    <a:pt x="6186311" y="2744892"/>
                    <a:pt x="6130431" y="2800772"/>
                    <a:pt x="6061851" y="2800772"/>
                  </a:cubicBezTo>
                  <a:close/>
                </a:path>
              </a:pathLst>
            </a:custGeom>
            <a:solidFill>
              <a:srgbClr val="F6D8B6"/>
            </a:solidFill>
          </p:spPr>
        </p:sp>
      </p:grpSp>
      <p:grpSp>
        <p:nvGrpSpPr>
          <p:cNvPr name="Group 4" id="4"/>
          <p:cNvGrpSpPr/>
          <p:nvPr/>
        </p:nvGrpSpPr>
        <p:grpSpPr>
          <a:xfrm rot="0">
            <a:off x="16850619" y="738377"/>
            <a:ext cx="817361" cy="822954"/>
            <a:chOff x="0" y="0"/>
            <a:chExt cx="1089815" cy="1097272"/>
          </a:xfrm>
        </p:grpSpPr>
        <p:sp>
          <p:nvSpPr>
            <p:cNvPr name="Freeform 5" id="5"/>
            <p:cNvSpPr/>
            <p:nvPr/>
          </p:nvSpPr>
          <p:spPr>
            <a:xfrm flipH="false" flipV="false" rot="0">
              <a:off x="0" y="0"/>
              <a:ext cx="1089815" cy="1097272"/>
            </a:xfrm>
            <a:custGeom>
              <a:avLst/>
              <a:gdLst/>
              <a:ahLst/>
              <a:cxnLst/>
              <a:rect r="r" b="b" t="t" l="l"/>
              <a:pathLst>
                <a:path h="1097272" w="1089815">
                  <a:moveTo>
                    <a:pt x="0" y="0"/>
                  </a:moveTo>
                  <a:lnTo>
                    <a:pt x="1089815" y="0"/>
                  </a:lnTo>
                  <a:lnTo>
                    <a:pt x="1089815" y="1097272"/>
                  </a:lnTo>
                  <a:lnTo>
                    <a:pt x="0" y="1097272"/>
                  </a:lnTo>
                  <a:lnTo>
                    <a:pt x="0" y="0"/>
                  </a:lnTo>
                  <a:close/>
                </a:path>
              </a:pathLst>
            </a:custGeom>
            <a:blipFill>
              <a:blip r:embed="rId2"/>
              <a:stretch>
                <a:fillRect l="-405" t="0" r="-405" b="0"/>
              </a:stretch>
            </a:blipFill>
          </p:spPr>
        </p:sp>
        <p:sp>
          <p:nvSpPr>
            <p:cNvPr name="TextBox 6" id="6"/>
            <p:cNvSpPr txBox="true"/>
            <p:nvPr/>
          </p:nvSpPr>
          <p:spPr>
            <a:xfrm rot="0">
              <a:off x="218035" y="320354"/>
              <a:ext cx="729946" cy="45021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01</a:t>
              </a:r>
            </a:p>
          </p:txBody>
        </p:sp>
      </p:grpSp>
      <p:grpSp>
        <p:nvGrpSpPr>
          <p:cNvPr name="Group 7" id="7"/>
          <p:cNvGrpSpPr/>
          <p:nvPr/>
        </p:nvGrpSpPr>
        <p:grpSpPr>
          <a:xfrm rot="0">
            <a:off x="839074" y="1979464"/>
            <a:ext cx="6131447" cy="5936750"/>
            <a:chOff x="0" y="0"/>
            <a:chExt cx="812800" cy="786991"/>
          </a:xfrm>
        </p:grpSpPr>
        <p:sp>
          <p:nvSpPr>
            <p:cNvPr name="Freeform 8" id="8"/>
            <p:cNvSpPr/>
            <p:nvPr/>
          </p:nvSpPr>
          <p:spPr>
            <a:xfrm flipH="false" flipV="false" rot="0">
              <a:off x="0" y="0"/>
              <a:ext cx="812800" cy="786991"/>
            </a:xfrm>
            <a:custGeom>
              <a:avLst/>
              <a:gdLst/>
              <a:ahLst/>
              <a:cxnLst/>
              <a:rect r="r" b="b" t="t" l="l"/>
              <a:pathLst>
                <a:path h="786991" w="812800">
                  <a:moveTo>
                    <a:pt x="53032" y="0"/>
                  </a:moveTo>
                  <a:lnTo>
                    <a:pt x="759768" y="0"/>
                  </a:lnTo>
                  <a:cubicBezTo>
                    <a:pt x="773833" y="0"/>
                    <a:pt x="787322" y="5587"/>
                    <a:pt x="797267" y="15533"/>
                  </a:cubicBezTo>
                  <a:cubicBezTo>
                    <a:pt x="807213" y="25478"/>
                    <a:pt x="812800" y="38967"/>
                    <a:pt x="812800" y="53032"/>
                  </a:cubicBezTo>
                  <a:lnTo>
                    <a:pt x="812800" y="733959"/>
                  </a:lnTo>
                  <a:cubicBezTo>
                    <a:pt x="812800" y="748024"/>
                    <a:pt x="807213" y="761513"/>
                    <a:pt x="797267" y="771458"/>
                  </a:cubicBezTo>
                  <a:cubicBezTo>
                    <a:pt x="787322" y="781403"/>
                    <a:pt x="773833" y="786991"/>
                    <a:pt x="759768" y="786991"/>
                  </a:cubicBezTo>
                  <a:lnTo>
                    <a:pt x="53032" y="786991"/>
                  </a:lnTo>
                  <a:cubicBezTo>
                    <a:pt x="38967" y="786991"/>
                    <a:pt x="25478" y="781403"/>
                    <a:pt x="15533" y="771458"/>
                  </a:cubicBezTo>
                  <a:cubicBezTo>
                    <a:pt x="5587" y="761513"/>
                    <a:pt x="0" y="748024"/>
                    <a:pt x="0" y="733959"/>
                  </a:cubicBezTo>
                  <a:lnTo>
                    <a:pt x="0" y="53032"/>
                  </a:lnTo>
                  <a:cubicBezTo>
                    <a:pt x="0" y="38967"/>
                    <a:pt x="5587" y="25478"/>
                    <a:pt x="15533" y="15533"/>
                  </a:cubicBezTo>
                  <a:cubicBezTo>
                    <a:pt x="25478" y="5587"/>
                    <a:pt x="38967" y="0"/>
                    <a:pt x="53032" y="0"/>
                  </a:cubicBezTo>
                  <a:close/>
                </a:path>
              </a:pathLst>
            </a:custGeom>
            <a:blipFill>
              <a:blip r:embed="rId3"/>
              <a:stretch>
                <a:fillRect l="-18186" t="0" r="-18186" b="0"/>
              </a:stretch>
            </a:blipFill>
          </p:spPr>
        </p:sp>
      </p:grpSp>
      <p:grpSp>
        <p:nvGrpSpPr>
          <p:cNvPr name="Group 9" id="9"/>
          <p:cNvGrpSpPr/>
          <p:nvPr/>
        </p:nvGrpSpPr>
        <p:grpSpPr>
          <a:xfrm rot="0">
            <a:off x="7713538" y="2147319"/>
            <a:ext cx="9669161" cy="3760805"/>
            <a:chOff x="0" y="0"/>
            <a:chExt cx="12892214" cy="5014406"/>
          </a:xfrm>
        </p:grpSpPr>
        <p:sp>
          <p:nvSpPr>
            <p:cNvPr name="TextBox 10" id="10"/>
            <p:cNvSpPr txBox="true"/>
            <p:nvPr/>
          </p:nvSpPr>
          <p:spPr>
            <a:xfrm rot="0">
              <a:off x="0" y="1103441"/>
              <a:ext cx="12892214" cy="3907790"/>
            </a:xfrm>
            <a:prstGeom prst="rect">
              <a:avLst/>
            </a:prstGeom>
          </p:spPr>
          <p:txBody>
            <a:bodyPr anchor="t" rtlCol="false" tIns="0" lIns="0" bIns="0" rIns="0">
              <a:spAutoFit/>
            </a:bodyPr>
            <a:lstStyle/>
            <a:p>
              <a:pPr algn="ctr">
                <a:lnSpc>
                  <a:spcPts val="7590"/>
                </a:lnSpc>
              </a:pPr>
              <a:r>
                <a:rPr lang="en-US" sz="6900" b="true">
                  <a:solidFill>
                    <a:srgbClr val="E45F14"/>
                  </a:solidFill>
                  <a:latin typeface="Roboto Bold"/>
                  <a:ea typeface="Roboto Bold"/>
                  <a:cs typeface="Roboto Bold"/>
                  <a:sym typeface="Roboto Bold"/>
                </a:rPr>
                <a:t>Triển khai các mô hình học máy</a:t>
              </a:r>
            </a:p>
            <a:p>
              <a:pPr algn="ctr">
                <a:lnSpc>
                  <a:spcPts val="7590"/>
                </a:lnSpc>
              </a:pPr>
            </a:p>
          </p:txBody>
        </p:sp>
        <p:sp>
          <p:nvSpPr>
            <p:cNvPr name="TextBox 11" id="11"/>
            <p:cNvSpPr txBox="true"/>
            <p:nvPr/>
          </p:nvSpPr>
          <p:spPr>
            <a:xfrm rot="0">
              <a:off x="0" y="-9525"/>
              <a:ext cx="12892214" cy="898525"/>
            </a:xfrm>
            <a:prstGeom prst="rect">
              <a:avLst/>
            </a:prstGeom>
          </p:spPr>
          <p:txBody>
            <a:bodyPr anchor="t" rtlCol="false" tIns="0" lIns="0" bIns="0" rIns="0">
              <a:spAutoFit/>
            </a:bodyPr>
            <a:lstStyle/>
            <a:p>
              <a:pPr algn="ctr">
                <a:lnSpc>
                  <a:spcPts val="5280"/>
                </a:lnSpc>
              </a:pPr>
              <a:r>
                <a:rPr lang="en-US" b="true" sz="4400">
                  <a:solidFill>
                    <a:srgbClr val="E45F14"/>
                  </a:solidFill>
                  <a:latin typeface="Roboto Bold"/>
                  <a:ea typeface="Roboto Bold"/>
                  <a:cs typeface="Roboto Bold"/>
                  <a:sym typeface="Roboto Bold"/>
                </a:rPr>
                <a:t>Học Máy(CO3117) - Bài tập lớn</a:t>
              </a:r>
            </a:p>
          </p:txBody>
        </p:sp>
      </p:grpSp>
      <p:sp>
        <p:nvSpPr>
          <p:cNvPr name="Freeform 12" id="12"/>
          <p:cNvSpPr/>
          <p:nvPr/>
        </p:nvSpPr>
        <p:spPr>
          <a:xfrm flipH="false" flipV="false" rot="0">
            <a:off x="17253501" y="4865665"/>
            <a:ext cx="1034499" cy="1075566"/>
          </a:xfrm>
          <a:custGeom>
            <a:avLst/>
            <a:gdLst/>
            <a:ahLst/>
            <a:cxnLst/>
            <a:rect r="r" b="b" t="t" l="l"/>
            <a:pathLst>
              <a:path h="1075566" w="1034499">
                <a:moveTo>
                  <a:pt x="0" y="0"/>
                </a:moveTo>
                <a:lnTo>
                  <a:pt x="1034499" y="0"/>
                </a:lnTo>
                <a:lnTo>
                  <a:pt x="1034499" y="1075567"/>
                </a:lnTo>
                <a:lnTo>
                  <a:pt x="0" y="1075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535029" y="8884706"/>
            <a:ext cx="2047122" cy="2128387"/>
          </a:xfrm>
          <a:custGeom>
            <a:avLst/>
            <a:gdLst/>
            <a:ahLst/>
            <a:cxnLst/>
            <a:rect r="r" b="b" t="t" l="l"/>
            <a:pathLst>
              <a:path h="2128387" w="2047122">
                <a:moveTo>
                  <a:pt x="0" y="0"/>
                </a:moveTo>
                <a:lnTo>
                  <a:pt x="2047122" y="0"/>
                </a:lnTo>
                <a:lnTo>
                  <a:pt x="2047122" y="2128388"/>
                </a:lnTo>
                <a:lnTo>
                  <a:pt x="0" y="2128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18422" y="-707436"/>
            <a:ext cx="2047122" cy="2128387"/>
          </a:xfrm>
          <a:custGeom>
            <a:avLst/>
            <a:gdLst/>
            <a:ahLst/>
            <a:cxnLst/>
            <a:rect r="r" b="b" t="t" l="l"/>
            <a:pathLst>
              <a:path h="2128387" w="2047122">
                <a:moveTo>
                  <a:pt x="0" y="0"/>
                </a:moveTo>
                <a:lnTo>
                  <a:pt x="2047122" y="0"/>
                </a:lnTo>
                <a:lnTo>
                  <a:pt x="2047122" y="2128388"/>
                </a:lnTo>
                <a:lnTo>
                  <a:pt x="0" y="21283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6644420" y="9737693"/>
            <a:ext cx="2047122" cy="2128387"/>
          </a:xfrm>
          <a:custGeom>
            <a:avLst/>
            <a:gdLst/>
            <a:ahLst/>
            <a:cxnLst/>
            <a:rect r="r" b="b" t="t" l="l"/>
            <a:pathLst>
              <a:path h="2128387" w="2047122">
                <a:moveTo>
                  <a:pt x="0" y="0"/>
                </a:moveTo>
                <a:lnTo>
                  <a:pt x="2047121" y="0"/>
                </a:lnTo>
                <a:lnTo>
                  <a:pt x="2047121" y="2128387"/>
                </a:lnTo>
                <a:lnTo>
                  <a:pt x="0" y="2128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true" flipV="false" rot="6754815">
            <a:off x="-558043" y="6834341"/>
            <a:ext cx="852115" cy="2159738"/>
          </a:xfrm>
          <a:custGeom>
            <a:avLst/>
            <a:gdLst/>
            <a:ahLst/>
            <a:cxnLst/>
            <a:rect r="r" b="b" t="t" l="l"/>
            <a:pathLst>
              <a:path h="2159738" w="852115">
                <a:moveTo>
                  <a:pt x="852115" y="0"/>
                </a:moveTo>
                <a:lnTo>
                  <a:pt x="0" y="0"/>
                </a:lnTo>
                <a:lnTo>
                  <a:pt x="0" y="2159738"/>
                </a:lnTo>
                <a:lnTo>
                  <a:pt x="852115" y="2159738"/>
                </a:lnTo>
                <a:lnTo>
                  <a:pt x="852115"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3955073">
            <a:off x="-746713" y="899595"/>
            <a:ext cx="852115" cy="2159738"/>
          </a:xfrm>
          <a:custGeom>
            <a:avLst/>
            <a:gdLst/>
            <a:ahLst/>
            <a:cxnLst/>
            <a:rect r="r" b="b" t="t" l="l"/>
            <a:pathLst>
              <a:path h="2159738" w="852115">
                <a:moveTo>
                  <a:pt x="0" y="0"/>
                </a:moveTo>
                <a:lnTo>
                  <a:pt x="852115" y="0"/>
                </a:lnTo>
                <a:lnTo>
                  <a:pt x="852115" y="2159738"/>
                </a:lnTo>
                <a:lnTo>
                  <a:pt x="0" y="21597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8230305" y="8686327"/>
            <a:ext cx="1212510" cy="1600673"/>
          </a:xfrm>
          <a:custGeom>
            <a:avLst/>
            <a:gdLst/>
            <a:ahLst/>
            <a:cxnLst/>
            <a:rect r="r" b="b" t="t" l="l"/>
            <a:pathLst>
              <a:path h="1600673" w="1212510">
                <a:moveTo>
                  <a:pt x="0" y="0"/>
                </a:moveTo>
                <a:lnTo>
                  <a:pt x="1212510" y="0"/>
                </a:lnTo>
                <a:lnTo>
                  <a:pt x="1212510" y="1600673"/>
                </a:lnTo>
                <a:lnTo>
                  <a:pt x="0" y="1600673"/>
                </a:lnTo>
                <a:lnTo>
                  <a:pt x="0" y="0"/>
                </a:lnTo>
                <a:close/>
              </a:path>
            </a:pathLst>
          </a:custGeom>
          <a:blipFill>
            <a:blip r:embed="rId10"/>
            <a:stretch>
              <a:fillRect l="0" t="0" r="0" b="0"/>
            </a:stretch>
          </a:blipFill>
        </p:spPr>
      </p:sp>
      <p:sp>
        <p:nvSpPr>
          <p:cNvPr name="TextBox 19" id="19"/>
          <p:cNvSpPr txBox="true"/>
          <p:nvPr/>
        </p:nvSpPr>
        <p:spPr>
          <a:xfrm rot="0">
            <a:off x="9144000" y="6400137"/>
            <a:ext cx="8238827" cy="2855969"/>
          </a:xfrm>
          <a:prstGeom prst="rect">
            <a:avLst/>
          </a:prstGeom>
        </p:spPr>
        <p:txBody>
          <a:bodyPr anchor="t" rtlCol="false" tIns="0" lIns="0" bIns="0" rIns="0">
            <a:spAutoFit/>
          </a:bodyPr>
          <a:lstStyle/>
          <a:p>
            <a:pPr algn="l">
              <a:lnSpc>
                <a:spcPts val="3759"/>
              </a:lnSpc>
              <a:spcBef>
                <a:spcPct val="0"/>
              </a:spcBef>
            </a:pPr>
            <a:r>
              <a:rPr lang="en-US" b="true" sz="2685">
                <a:solidFill>
                  <a:srgbClr val="E45F14"/>
                </a:solidFill>
                <a:latin typeface="Roboto Bold"/>
                <a:ea typeface="Roboto Bold"/>
                <a:cs typeface="Roboto Bold"/>
                <a:sym typeface="Roboto Bold"/>
              </a:rPr>
              <a:t>G</a:t>
            </a:r>
            <a:r>
              <a:rPr lang="en-US" b="true" sz="2685">
                <a:solidFill>
                  <a:srgbClr val="E45F14"/>
                </a:solidFill>
                <a:latin typeface="Roboto Bold"/>
                <a:ea typeface="Roboto Bold"/>
                <a:cs typeface="Roboto Bold"/>
                <a:sym typeface="Roboto Bold"/>
              </a:rPr>
              <a:t>iảng viên hướng dẫn</a:t>
            </a:r>
            <a:r>
              <a:rPr lang="en-US" sz="2685">
                <a:solidFill>
                  <a:srgbClr val="E45F14"/>
                </a:solidFill>
                <a:latin typeface="Roboto"/>
                <a:ea typeface="Roboto"/>
                <a:cs typeface="Roboto"/>
                <a:sym typeface="Roboto"/>
              </a:rPr>
              <a:t>:  Võ Thanh Hùng</a:t>
            </a:r>
          </a:p>
          <a:p>
            <a:pPr algn="l">
              <a:lnSpc>
                <a:spcPts val="3759"/>
              </a:lnSpc>
              <a:spcBef>
                <a:spcPct val="0"/>
              </a:spcBef>
            </a:pPr>
            <a:r>
              <a:rPr lang="en-US" b="true" sz="2685">
                <a:solidFill>
                  <a:srgbClr val="E45F14"/>
                </a:solidFill>
                <a:latin typeface="Roboto Bold"/>
                <a:ea typeface="Roboto Bold"/>
                <a:cs typeface="Roboto Bold"/>
                <a:sym typeface="Roboto Bold"/>
              </a:rPr>
              <a:t>Sinh viên tham gia:</a:t>
            </a:r>
            <a:r>
              <a:rPr lang="en-US" sz="2685">
                <a:solidFill>
                  <a:srgbClr val="E45F14"/>
                </a:solidFill>
                <a:latin typeface="Roboto"/>
                <a:ea typeface="Roboto"/>
                <a:cs typeface="Roboto"/>
                <a:sym typeface="Roboto"/>
              </a:rPr>
              <a:t> 2211212 - Nguyễn Gia Huy</a:t>
            </a:r>
          </a:p>
          <a:p>
            <a:pPr algn="l">
              <a:lnSpc>
                <a:spcPts val="3759"/>
              </a:lnSpc>
              <a:spcBef>
                <a:spcPct val="0"/>
              </a:spcBef>
            </a:pPr>
            <a:r>
              <a:rPr lang="en-US" sz="2685">
                <a:solidFill>
                  <a:srgbClr val="E45F14"/>
                </a:solidFill>
                <a:latin typeface="Roboto"/>
                <a:ea typeface="Roboto"/>
                <a:cs typeface="Roboto"/>
                <a:sym typeface="Roboto"/>
              </a:rPr>
              <a:t>                                   2211180 - Huỳnh Quốc Huy</a:t>
            </a:r>
          </a:p>
          <a:p>
            <a:pPr algn="l">
              <a:lnSpc>
                <a:spcPts val="3759"/>
              </a:lnSpc>
              <a:spcBef>
                <a:spcPct val="0"/>
              </a:spcBef>
            </a:pPr>
            <a:r>
              <a:rPr lang="en-US" sz="2685">
                <a:solidFill>
                  <a:srgbClr val="E45F14"/>
                </a:solidFill>
                <a:latin typeface="Roboto"/>
                <a:ea typeface="Roboto"/>
                <a:cs typeface="Roboto"/>
                <a:sym typeface="Roboto"/>
              </a:rPr>
              <a:t>                                   2211157 - Đàm Đức Huy</a:t>
            </a:r>
          </a:p>
          <a:p>
            <a:pPr algn="l">
              <a:lnSpc>
                <a:spcPts val="3759"/>
              </a:lnSpc>
              <a:spcBef>
                <a:spcPct val="0"/>
              </a:spcBef>
            </a:pPr>
            <a:r>
              <a:rPr lang="en-US" sz="2685">
                <a:solidFill>
                  <a:srgbClr val="E45F14"/>
                </a:solidFill>
                <a:latin typeface="Roboto"/>
                <a:ea typeface="Roboto"/>
                <a:cs typeface="Roboto"/>
                <a:sym typeface="Roboto"/>
              </a:rPr>
              <a:t>                                   2213732 - Cao Nguyễn Văn Trường</a:t>
            </a:r>
          </a:p>
          <a:p>
            <a:pPr algn="l">
              <a:lnSpc>
                <a:spcPts val="375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3577"/>
            <a:ext cx="18288000" cy="1952277"/>
            <a:chOff x="0" y="0"/>
            <a:chExt cx="6186311" cy="660400"/>
          </a:xfrm>
        </p:grpSpPr>
        <p:sp>
          <p:nvSpPr>
            <p:cNvPr name="Freeform 3" id="3"/>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F6D8B6"/>
            </a:solidFill>
          </p:spPr>
        </p:sp>
      </p:grpSp>
      <p:sp>
        <p:nvSpPr>
          <p:cNvPr name="Freeform 4" id="4"/>
          <p:cNvSpPr/>
          <p:nvPr/>
        </p:nvSpPr>
        <p:spPr>
          <a:xfrm flipH="false" flipV="false" rot="0">
            <a:off x="17259300" y="9460919"/>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1028700" y="1876348"/>
            <a:ext cx="4513287" cy="2990053"/>
          </a:xfrm>
          <a:custGeom>
            <a:avLst/>
            <a:gdLst/>
            <a:ahLst/>
            <a:cxnLst/>
            <a:rect r="r" b="b" t="t" l="l"/>
            <a:pathLst>
              <a:path h="2990053" w="4513287">
                <a:moveTo>
                  <a:pt x="0" y="0"/>
                </a:moveTo>
                <a:lnTo>
                  <a:pt x="4513287" y="0"/>
                </a:lnTo>
                <a:lnTo>
                  <a:pt x="4513287" y="2990052"/>
                </a:lnTo>
                <a:lnTo>
                  <a:pt x="0" y="2990052"/>
                </a:lnTo>
                <a:lnTo>
                  <a:pt x="0" y="0"/>
                </a:lnTo>
                <a:close/>
              </a:path>
            </a:pathLst>
          </a:custGeom>
          <a:blipFill>
            <a:blip r:embed="rId3"/>
            <a:stretch>
              <a:fillRect l="0" t="0" r="0" b="0"/>
            </a:stretch>
          </a:blipFill>
        </p:spPr>
      </p:sp>
      <p:sp>
        <p:nvSpPr>
          <p:cNvPr name="Freeform 6" id="6"/>
          <p:cNvSpPr/>
          <p:nvPr/>
        </p:nvSpPr>
        <p:spPr>
          <a:xfrm flipH="false" flipV="false" rot="0">
            <a:off x="6780237" y="1876348"/>
            <a:ext cx="4578321" cy="2987354"/>
          </a:xfrm>
          <a:custGeom>
            <a:avLst/>
            <a:gdLst/>
            <a:ahLst/>
            <a:cxnLst/>
            <a:rect r="r" b="b" t="t" l="l"/>
            <a:pathLst>
              <a:path h="2987354" w="4578321">
                <a:moveTo>
                  <a:pt x="0" y="0"/>
                </a:moveTo>
                <a:lnTo>
                  <a:pt x="4578321" y="0"/>
                </a:lnTo>
                <a:lnTo>
                  <a:pt x="4578321" y="2987354"/>
                </a:lnTo>
                <a:lnTo>
                  <a:pt x="0" y="2987354"/>
                </a:lnTo>
                <a:lnTo>
                  <a:pt x="0" y="0"/>
                </a:lnTo>
                <a:close/>
              </a:path>
            </a:pathLst>
          </a:custGeom>
          <a:blipFill>
            <a:blip r:embed="rId4"/>
            <a:stretch>
              <a:fillRect l="0" t="0" r="0" b="0"/>
            </a:stretch>
          </a:blipFill>
        </p:spPr>
      </p:sp>
      <p:sp>
        <p:nvSpPr>
          <p:cNvPr name="Freeform 7" id="7"/>
          <p:cNvSpPr/>
          <p:nvPr/>
        </p:nvSpPr>
        <p:spPr>
          <a:xfrm flipH="false" flipV="false" rot="0">
            <a:off x="12599011" y="1876348"/>
            <a:ext cx="4517008" cy="3060273"/>
          </a:xfrm>
          <a:custGeom>
            <a:avLst/>
            <a:gdLst/>
            <a:ahLst/>
            <a:cxnLst/>
            <a:rect r="r" b="b" t="t" l="l"/>
            <a:pathLst>
              <a:path h="3060273" w="4517008">
                <a:moveTo>
                  <a:pt x="0" y="0"/>
                </a:moveTo>
                <a:lnTo>
                  <a:pt x="4517008" y="0"/>
                </a:lnTo>
                <a:lnTo>
                  <a:pt x="4517008" y="3060273"/>
                </a:lnTo>
                <a:lnTo>
                  <a:pt x="0" y="3060273"/>
                </a:lnTo>
                <a:lnTo>
                  <a:pt x="0" y="0"/>
                </a:lnTo>
                <a:close/>
              </a:path>
            </a:pathLst>
          </a:custGeom>
          <a:blipFill>
            <a:blip r:embed="rId5"/>
            <a:stretch>
              <a:fillRect l="0" t="0" r="0" b="0"/>
            </a:stretch>
          </a:blipFill>
        </p:spPr>
      </p:sp>
      <p:sp>
        <p:nvSpPr>
          <p:cNvPr name="Freeform 8" id="8"/>
          <p:cNvSpPr/>
          <p:nvPr/>
        </p:nvSpPr>
        <p:spPr>
          <a:xfrm flipH="false" flipV="false" rot="0">
            <a:off x="1028700" y="6006911"/>
            <a:ext cx="4513287" cy="2984411"/>
          </a:xfrm>
          <a:custGeom>
            <a:avLst/>
            <a:gdLst/>
            <a:ahLst/>
            <a:cxnLst/>
            <a:rect r="r" b="b" t="t" l="l"/>
            <a:pathLst>
              <a:path h="2984411" w="4513287">
                <a:moveTo>
                  <a:pt x="0" y="0"/>
                </a:moveTo>
                <a:lnTo>
                  <a:pt x="4513287" y="0"/>
                </a:lnTo>
                <a:lnTo>
                  <a:pt x="4513287" y="2984411"/>
                </a:lnTo>
                <a:lnTo>
                  <a:pt x="0" y="2984411"/>
                </a:lnTo>
                <a:lnTo>
                  <a:pt x="0" y="0"/>
                </a:lnTo>
                <a:close/>
              </a:path>
            </a:pathLst>
          </a:custGeom>
          <a:blipFill>
            <a:blip r:embed="rId6"/>
            <a:stretch>
              <a:fillRect l="0" t="0" r="0" b="0"/>
            </a:stretch>
          </a:blipFill>
        </p:spPr>
      </p:sp>
      <p:sp>
        <p:nvSpPr>
          <p:cNvPr name="Freeform 9" id="9"/>
          <p:cNvSpPr/>
          <p:nvPr/>
        </p:nvSpPr>
        <p:spPr>
          <a:xfrm flipH="false" flipV="false" rot="0">
            <a:off x="6780237" y="6006911"/>
            <a:ext cx="4368416" cy="2888615"/>
          </a:xfrm>
          <a:custGeom>
            <a:avLst/>
            <a:gdLst/>
            <a:ahLst/>
            <a:cxnLst/>
            <a:rect r="r" b="b" t="t" l="l"/>
            <a:pathLst>
              <a:path h="2888615" w="4368416">
                <a:moveTo>
                  <a:pt x="0" y="0"/>
                </a:moveTo>
                <a:lnTo>
                  <a:pt x="4368416" y="0"/>
                </a:lnTo>
                <a:lnTo>
                  <a:pt x="4368416" y="2888615"/>
                </a:lnTo>
                <a:lnTo>
                  <a:pt x="0" y="2888615"/>
                </a:lnTo>
                <a:lnTo>
                  <a:pt x="0" y="0"/>
                </a:lnTo>
                <a:close/>
              </a:path>
            </a:pathLst>
          </a:custGeom>
          <a:blipFill>
            <a:blip r:embed="rId7"/>
            <a:stretch>
              <a:fillRect l="0" t="0" r="0" b="0"/>
            </a:stretch>
          </a:blipFill>
        </p:spPr>
      </p:sp>
      <p:sp>
        <p:nvSpPr>
          <p:cNvPr name="Freeform 10" id="10"/>
          <p:cNvSpPr/>
          <p:nvPr/>
        </p:nvSpPr>
        <p:spPr>
          <a:xfrm flipH="false" flipV="false" rot="0">
            <a:off x="12599011" y="5976710"/>
            <a:ext cx="4397463" cy="2918816"/>
          </a:xfrm>
          <a:custGeom>
            <a:avLst/>
            <a:gdLst/>
            <a:ahLst/>
            <a:cxnLst/>
            <a:rect r="r" b="b" t="t" l="l"/>
            <a:pathLst>
              <a:path h="2918816" w="4397463">
                <a:moveTo>
                  <a:pt x="0" y="0"/>
                </a:moveTo>
                <a:lnTo>
                  <a:pt x="4397463" y="0"/>
                </a:lnTo>
                <a:lnTo>
                  <a:pt x="4397463" y="2918816"/>
                </a:lnTo>
                <a:lnTo>
                  <a:pt x="0" y="2918816"/>
                </a:lnTo>
                <a:lnTo>
                  <a:pt x="0" y="0"/>
                </a:lnTo>
                <a:close/>
              </a:path>
            </a:pathLst>
          </a:custGeom>
          <a:blipFill>
            <a:blip r:embed="rId8"/>
            <a:stretch>
              <a:fillRect l="0" t="0" r="0" b="0"/>
            </a:stretch>
          </a:blipFill>
        </p:spPr>
      </p:sp>
      <p:sp>
        <p:nvSpPr>
          <p:cNvPr name="TextBox 11" id="11"/>
          <p:cNvSpPr txBox="true"/>
          <p:nvPr/>
        </p:nvSpPr>
        <p:spPr>
          <a:xfrm rot="0">
            <a:off x="17394251"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10</a:t>
            </a:r>
          </a:p>
        </p:txBody>
      </p:sp>
      <p:sp>
        <p:nvSpPr>
          <p:cNvPr name="TextBox 12" id="12"/>
          <p:cNvSpPr txBox="true"/>
          <p:nvPr/>
        </p:nvSpPr>
        <p:spPr>
          <a:xfrm rot="0">
            <a:off x="4380931" y="168891"/>
            <a:ext cx="8551813" cy="1154431"/>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Roboto Bold"/>
                <a:ea typeface="Roboto Bold"/>
                <a:cs typeface="Roboto Bold"/>
                <a:sym typeface="Roboto Bold"/>
              </a:rPr>
              <a:t>Tập dữ l</a:t>
            </a:r>
            <a:r>
              <a:rPr lang="en-US" b="true" sz="3299">
                <a:solidFill>
                  <a:srgbClr val="000000"/>
                </a:solidFill>
                <a:latin typeface="Roboto Bold"/>
                <a:ea typeface="Roboto Bold"/>
                <a:cs typeface="Roboto Bold"/>
                <a:sym typeface="Roboto Bold"/>
              </a:rPr>
              <a:t>iệu liên tục gồm các đặc trưng còn lại</a:t>
            </a:r>
          </a:p>
          <a:p>
            <a:pPr algn="ctr">
              <a:lnSpc>
                <a:spcPts val="46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3577"/>
            <a:ext cx="18288000" cy="1952277"/>
            <a:chOff x="0" y="0"/>
            <a:chExt cx="6186311" cy="660400"/>
          </a:xfrm>
        </p:grpSpPr>
        <p:sp>
          <p:nvSpPr>
            <p:cNvPr name="Freeform 3" id="3"/>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F6D8B6"/>
            </a:solidFill>
          </p:spPr>
        </p:sp>
      </p:grpSp>
      <p:sp>
        <p:nvSpPr>
          <p:cNvPr name="Freeform 4" id="4"/>
          <p:cNvSpPr/>
          <p:nvPr/>
        </p:nvSpPr>
        <p:spPr>
          <a:xfrm flipH="false" flipV="false" rot="0">
            <a:off x="17259300" y="9460919"/>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1218683" y="1782631"/>
            <a:ext cx="4760721" cy="3165880"/>
          </a:xfrm>
          <a:custGeom>
            <a:avLst/>
            <a:gdLst/>
            <a:ahLst/>
            <a:cxnLst/>
            <a:rect r="r" b="b" t="t" l="l"/>
            <a:pathLst>
              <a:path h="3165880" w="4760721">
                <a:moveTo>
                  <a:pt x="0" y="0"/>
                </a:moveTo>
                <a:lnTo>
                  <a:pt x="4760721" y="0"/>
                </a:lnTo>
                <a:lnTo>
                  <a:pt x="4760721" y="3165880"/>
                </a:lnTo>
                <a:lnTo>
                  <a:pt x="0" y="3165880"/>
                </a:lnTo>
                <a:lnTo>
                  <a:pt x="0" y="0"/>
                </a:lnTo>
                <a:close/>
              </a:path>
            </a:pathLst>
          </a:custGeom>
          <a:blipFill>
            <a:blip r:embed="rId3"/>
            <a:stretch>
              <a:fillRect l="0" t="0" r="0" b="0"/>
            </a:stretch>
          </a:blipFill>
        </p:spPr>
      </p:sp>
      <p:sp>
        <p:nvSpPr>
          <p:cNvPr name="Freeform 6" id="6"/>
          <p:cNvSpPr/>
          <p:nvPr/>
        </p:nvSpPr>
        <p:spPr>
          <a:xfrm flipH="false" flipV="false" rot="0">
            <a:off x="6851855" y="1782631"/>
            <a:ext cx="4769687" cy="3165880"/>
          </a:xfrm>
          <a:custGeom>
            <a:avLst/>
            <a:gdLst/>
            <a:ahLst/>
            <a:cxnLst/>
            <a:rect r="r" b="b" t="t" l="l"/>
            <a:pathLst>
              <a:path h="3165880" w="4769687">
                <a:moveTo>
                  <a:pt x="0" y="0"/>
                </a:moveTo>
                <a:lnTo>
                  <a:pt x="4769687" y="0"/>
                </a:lnTo>
                <a:lnTo>
                  <a:pt x="4769687" y="3165880"/>
                </a:lnTo>
                <a:lnTo>
                  <a:pt x="0" y="3165880"/>
                </a:lnTo>
                <a:lnTo>
                  <a:pt x="0" y="0"/>
                </a:lnTo>
                <a:close/>
              </a:path>
            </a:pathLst>
          </a:custGeom>
          <a:blipFill>
            <a:blip r:embed="rId4"/>
            <a:stretch>
              <a:fillRect l="0" t="0" r="0" b="0"/>
            </a:stretch>
          </a:blipFill>
        </p:spPr>
      </p:sp>
      <p:sp>
        <p:nvSpPr>
          <p:cNvPr name="Freeform 7" id="7"/>
          <p:cNvSpPr/>
          <p:nvPr/>
        </p:nvSpPr>
        <p:spPr>
          <a:xfrm flipH="false" flipV="false" rot="0">
            <a:off x="12493993" y="1910628"/>
            <a:ext cx="4765307" cy="3037883"/>
          </a:xfrm>
          <a:custGeom>
            <a:avLst/>
            <a:gdLst/>
            <a:ahLst/>
            <a:cxnLst/>
            <a:rect r="r" b="b" t="t" l="l"/>
            <a:pathLst>
              <a:path h="3037883" w="4765307">
                <a:moveTo>
                  <a:pt x="0" y="0"/>
                </a:moveTo>
                <a:lnTo>
                  <a:pt x="4765307" y="0"/>
                </a:lnTo>
                <a:lnTo>
                  <a:pt x="4765307" y="3037883"/>
                </a:lnTo>
                <a:lnTo>
                  <a:pt x="0" y="3037883"/>
                </a:lnTo>
                <a:lnTo>
                  <a:pt x="0" y="0"/>
                </a:lnTo>
                <a:close/>
              </a:path>
            </a:pathLst>
          </a:custGeom>
          <a:blipFill>
            <a:blip r:embed="rId5"/>
            <a:stretch>
              <a:fillRect l="0" t="0" r="0" b="0"/>
            </a:stretch>
          </a:blipFill>
        </p:spPr>
      </p:sp>
      <p:sp>
        <p:nvSpPr>
          <p:cNvPr name="TextBox 8" id="8"/>
          <p:cNvSpPr txBox="true"/>
          <p:nvPr/>
        </p:nvSpPr>
        <p:spPr>
          <a:xfrm rot="0">
            <a:off x="17394251"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11</a:t>
            </a:r>
          </a:p>
        </p:txBody>
      </p:sp>
      <p:sp>
        <p:nvSpPr>
          <p:cNvPr name="TextBox 9" id="9"/>
          <p:cNvSpPr txBox="true"/>
          <p:nvPr/>
        </p:nvSpPr>
        <p:spPr>
          <a:xfrm rot="0">
            <a:off x="4380931" y="168891"/>
            <a:ext cx="8551813" cy="1154431"/>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Roboto Bold"/>
                <a:ea typeface="Roboto Bold"/>
                <a:cs typeface="Roboto Bold"/>
                <a:sym typeface="Roboto Bold"/>
              </a:rPr>
              <a:t>Tập dữ l</a:t>
            </a:r>
            <a:r>
              <a:rPr lang="en-US" b="true" sz="3299">
                <a:solidFill>
                  <a:srgbClr val="000000"/>
                </a:solidFill>
                <a:latin typeface="Roboto Bold"/>
                <a:ea typeface="Roboto Bold"/>
                <a:cs typeface="Roboto Bold"/>
                <a:sym typeface="Roboto Bold"/>
              </a:rPr>
              <a:t>iệu liên tục gồm các đặc trưng còn lại</a:t>
            </a:r>
          </a:p>
          <a:p>
            <a:pPr algn="ctr">
              <a:lnSpc>
                <a:spcPts val="4619"/>
              </a:lnSpc>
              <a:spcBef>
                <a:spcPct val="0"/>
              </a:spcBef>
            </a:pPr>
          </a:p>
        </p:txBody>
      </p:sp>
      <p:grpSp>
        <p:nvGrpSpPr>
          <p:cNvPr name="Group 10" id="10"/>
          <p:cNvGrpSpPr/>
          <p:nvPr/>
        </p:nvGrpSpPr>
        <p:grpSpPr>
          <a:xfrm rot="0">
            <a:off x="0" y="5834336"/>
            <a:ext cx="18288000" cy="4679268"/>
            <a:chOff x="0" y="0"/>
            <a:chExt cx="6186311" cy="1582863"/>
          </a:xfrm>
        </p:grpSpPr>
        <p:sp>
          <p:nvSpPr>
            <p:cNvPr name="Freeform 11" id="11"/>
            <p:cNvSpPr/>
            <p:nvPr/>
          </p:nvSpPr>
          <p:spPr>
            <a:xfrm flipH="false" flipV="false" rot="0">
              <a:off x="0" y="0"/>
              <a:ext cx="6186311" cy="1582864"/>
            </a:xfrm>
            <a:custGeom>
              <a:avLst/>
              <a:gdLst/>
              <a:ahLst/>
              <a:cxnLst/>
              <a:rect r="r" b="b" t="t" l="l"/>
              <a:pathLst>
                <a:path h="1582864" w="6186311">
                  <a:moveTo>
                    <a:pt x="6061851" y="1582863"/>
                  </a:moveTo>
                  <a:lnTo>
                    <a:pt x="124460" y="1582863"/>
                  </a:lnTo>
                  <a:cubicBezTo>
                    <a:pt x="55880" y="1582863"/>
                    <a:pt x="0" y="1526984"/>
                    <a:pt x="0" y="1458403"/>
                  </a:cubicBezTo>
                  <a:lnTo>
                    <a:pt x="0" y="124460"/>
                  </a:lnTo>
                  <a:cubicBezTo>
                    <a:pt x="0" y="55880"/>
                    <a:pt x="55880" y="0"/>
                    <a:pt x="124460" y="0"/>
                  </a:cubicBezTo>
                  <a:lnTo>
                    <a:pt x="6061851" y="0"/>
                  </a:lnTo>
                  <a:cubicBezTo>
                    <a:pt x="6130431" y="0"/>
                    <a:pt x="6186311" y="55880"/>
                    <a:pt x="6186311" y="124460"/>
                  </a:cubicBezTo>
                  <a:lnTo>
                    <a:pt x="6186311" y="1458404"/>
                  </a:lnTo>
                  <a:cubicBezTo>
                    <a:pt x="6186311" y="1526984"/>
                    <a:pt x="6130431" y="1582864"/>
                    <a:pt x="6061851" y="1582864"/>
                  </a:cubicBezTo>
                  <a:close/>
                </a:path>
              </a:pathLst>
            </a:custGeom>
            <a:solidFill>
              <a:srgbClr val="D6D6D4"/>
            </a:solidFill>
          </p:spPr>
        </p:sp>
      </p:grpSp>
      <p:sp>
        <p:nvSpPr>
          <p:cNvPr name="TextBox 12" id="12"/>
          <p:cNvSpPr txBox="true"/>
          <p:nvPr/>
        </p:nvSpPr>
        <p:spPr>
          <a:xfrm rot="0">
            <a:off x="1028700" y="7221520"/>
            <a:ext cx="4254274" cy="1566312"/>
          </a:xfrm>
          <a:prstGeom prst="rect">
            <a:avLst/>
          </a:prstGeom>
        </p:spPr>
        <p:txBody>
          <a:bodyPr anchor="t" rtlCol="false" tIns="0" lIns="0" bIns="0" rIns="0">
            <a:spAutoFit/>
          </a:bodyPr>
          <a:lstStyle/>
          <a:p>
            <a:pPr algn="ctr">
              <a:lnSpc>
                <a:spcPts val="6311"/>
              </a:lnSpc>
              <a:spcBef>
                <a:spcPct val="0"/>
              </a:spcBef>
            </a:pPr>
            <a:r>
              <a:rPr lang="en-US" b="true" sz="4508">
                <a:solidFill>
                  <a:srgbClr val="000000"/>
                </a:solidFill>
                <a:latin typeface="Roboto Bold"/>
                <a:ea typeface="Roboto Bold"/>
                <a:cs typeface="Roboto Bold"/>
                <a:sym typeface="Roboto Bold"/>
              </a:rPr>
              <a:t>Quan sát dữ liệu liên tục</a:t>
            </a:r>
          </a:p>
        </p:txBody>
      </p:sp>
      <p:sp>
        <p:nvSpPr>
          <p:cNvPr name="AutoShape 13" id="13"/>
          <p:cNvSpPr/>
          <p:nvPr/>
        </p:nvSpPr>
        <p:spPr>
          <a:xfrm flipH="true">
            <a:off x="5979404" y="5924914"/>
            <a:ext cx="0" cy="4333275"/>
          </a:xfrm>
          <a:prstGeom prst="line">
            <a:avLst/>
          </a:prstGeom>
          <a:ln cap="flat" w="38100">
            <a:solidFill>
              <a:srgbClr val="000000"/>
            </a:solidFill>
            <a:prstDash val="sysDash"/>
            <a:headEnd type="none" len="sm" w="sm"/>
            <a:tailEnd type="none" len="sm" w="sm"/>
          </a:ln>
        </p:spPr>
      </p:sp>
      <p:sp>
        <p:nvSpPr>
          <p:cNvPr name="TextBox 14" id="14"/>
          <p:cNvSpPr txBox="true"/>
          <p:nvPr/>
        </p:nvSpPr>
        <p:spPr>
          <a:xfrm rot="0">
            <a:off x="6674729" y="6873002"/>
            <a:ext cx="10138827" cy="1453527"/>
          </a:xfrm>
          <a:prstGeom prst="rect">
            <a:avLst/>
          </a:prstGeom>
        </p:spPr>
        <p:txBody>
          <a:bodyPr anchor="t" rtlCol="false" tIns="0" lIns="0" bIns="0" rIns="0">
            <a:spAutoFit/>
          </a:bodyPr>
          <a:lstStyle/>
          <a:p>
            <a:pPr algn="l" marL="599020" indent="-299510" lvl="1">
              <a:lnSpc>
                <a:spcPts val="3884"/>
              </a:lnSpc>
              <a:buFont typeface="Arial"/>
              <a:buChar char="•"/>
            </a:pPr>
            <a:r>
              <a:rPr lang="en-US" sz="2774">
                <a:solidFill>
                  <a:srgbClr val="000000"/>
                </a:solidFill>
                <a:latin typeface="Roboto"/>
                <a:ea typeface="Roboto"/>
                <a:cs typeface="Roboto"/>
                <a:sym typeface="Roboto"/>
              </a:rPr>
              <a:t>Phân phối của hầu hết các đặc trưng liên tục khá đồng đều.</a:t>
            </a:r>
          </a:p>
          <a:p>
            <a:pPr algn="l" marL="599020" indent="-299510" lvl="1">
              <a:lnSpc>
                <a:spcPts val="3884"/>
              </a:lnSpc>
              <a:buFont typeface="Arial"/>
              <a:buChar char="•"/>
            </a:pPr>
            <a:r>
              <a:rPr lang="en-US" sz="2774">
                <a:solidFill>
                  <a:srgbClr val="000000"/>
                </a:solidFill>
                <a:latin typeface="Roboto"/>
                <a:ea typeface="Roboto"/>
                <a:cs typeface="Roboto"/>
                <a:sym typeface="Roboto"/>
              </a:rPr>
              <a:t>Điểm số MMSE (Mini-Mental State Examination):</a:t>
            </a:r>
          </a:p>
          <a:p>
            <a:pPr algn="l">
              <a:lnSpc>
                <a:spcPts val="3884"/>
              </a:lnSpc>
            </a:pPr>
          </a:p>
        </p:txBody>
      </p:sp>
      <p:sp>
        <p:nvSpPr>
          <p:cNvPr name="TextBox 15" id="15"/>
          <p:cNvSpPr txBox="true"/>
          <p:nvPr/>
        </p:nvSpPr>
        <p:spPr>
          <a:xfrm rot="0">
            <a:off x="7566533" y="7804658"/>
            <a:ext cx="7310114" cy="1453642"/>
          </a:xfrm>
          <a:prstGeom prst="rect">
            <a:avLst/>
          </a:prstGeom>
        </p:spPr>
        <p:txBody>
          <a:bodyPr anchor="t" rtlCol="false" tIns="0" lIns="0" bIns="0" rIns="0">
            <a:spAutoFit/>
          </a:bodyPr>
          <a:lstStyle/>
          <a:p>
            <a:pPr algn="l">
              <a:lnSpc>
                <a:spcPts val="3877"/>
              </a:lnSpc>
              <a:spcBef>
                <a:spcPct val="0"/>
              </a:spcBef>
            </a:pPr>
            <a:r>
              <a:rPr lang="en-US" sz="2769">
                <a:solidFill>
                  <a:srgbClr val="000000"/>
                </a:solidFill>
                <a:latin typeface="Roboto"/>
                <a:ea typeface="Roboto"/>
                <a:cs typeface="Roboto"/>
                <a:sym typeface="Roboto"/>
              </a:rPr>
              <a:t> - C</a:t>
            </a:r>
            <a:r>
              <a:rPr lang="en-US" sz="2769">
                <a:solidFill>
                  <a:srgbClr val="000000"/>
                </a:solidFill>
                <a:latin typeface="Roboto"/>
                <a:ea typeface="Roboto"/>
                <a:cs typeface="Roboto"/>
                <a:sym typeface="Roboto"/>
              </a:rPr>
              <a:t>ó xu hướng phân phối hai đỉnh.</a:t>
            </a:r>
          </a:p>
          <a:p>
            <a:pPr algn="l">
              <a:lnSpc>
                <a:spcPts val="3877"/>
              </a:lnSpc>
              <a:spcBef>
                <a:spcPct val="0"/>
              </a:spcBef>
            </a:pPr>
            <a:r>
              <a:rPr lang="en-US" sz="2769">
                <a:solidFill>
                  <a:srgbClr val="000000"/>
                </a:solidFill>
                <a:latin typeface="Roboto"/>
                <a:ea typeface="Roboto"/>
                <a:cs typeface="Roboto"/>
                <a:sym typeface="Roboto"/>
              </a:rPr>
              <a:t> - Cho thấy sự tồn tại của hai nhóm bệnh nhân khác biệt trong dữ liệu.</a:t>
            </a:r>
          </a:p>
        </p:txBody>
      </p:sp>
      <p:sp>
        <p:nvSpPr>
          <p:cNvPr name="Freeform 16" id="16"/>
          <p:cNvSpPr/>
          <p:nvPr/>
        </p:nvSpPr>
        <p:spPr>
          <a:xfrm flipH="false" flipV="false" rot="0">
            <a:off x="17259300" y="9212981"/>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TextBox 17" id="17"/>
          <p:cNvSpPr txBox="true"/>
          <p:nvPr/>
        </p:nvSpPr>
        <p:spPr>
          <a:xfrm rot="0">
            <a:off x="17394251" y="9417508"/>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296304"/>
            <a:ext cx="18288000" cy="3094211"/>
            <a:chOff x="0" y="0"/>
            <a:chExt cx="6186311" cy="1046684"/>
          </a:xfrm>
        </p:grpSpPr>
        <p:sp>
          <p:nvSpPr>
            <p:cNvPr name="Freeform 3" id="3"/>
            <p:cNvSpPr/>
            <p:nvPr/>
          </p:nvSpPr>
          <p:spPr>
            <a:xfrm flipH="false" flipV="false" rot="0">
              <a:off x="0" y="0"/>
              <a:ext cx="6186311" cy="1046684"/>
            </a:xfrm>
            <a:custGeom>
              <a:avLst/>
              <a:gdLst/>
              <a:ahLst/>
              <a:cxnLst/>
              <a:rect r="r" b="b" t="t" l="l"/>
              <a:pathLst>
                <a:path h="1046684" w="6186311">
                  <a:moveTo>
                    <a:pt x="6061851" y="1046684"/>
                  </a:moveTo>
                  <a:lnTo>
                    <a:pt x="124460" y="1046684"/>
                  </a:lnTo>
                  <a:cubicBezTo>
                    <a:pt x="55880" y="1046684"/>
                    <a:pt x="0" y="990804"/>
                    <a:pt x="0" y="922224"/>
                  </a:cubicBezTo>
                  <a:lnTo>
                    <a:pt x="0" y="124460"/>
                  </a:lnTo>
                  <a:cubicBezTo>
                    <a:pt x="0" y="55880"/>
                    <a:pt x="55880" y="0"/>
                    <a:pt x="124460" y="0"/>
                  </a:cubicBezTo>
                  <a:lnTo>
                    <a:pt x="6061851" y="0"/>
                  </a:lnTo>
                  <a:cubicBezTo>
                    <a:pt x="6130431" y="0"/>
                    <a:pt x="6186311" y="55880"/>
                    <a:pt x="6186311" y="124460"/>
                  </a:cubicBezTo>
                  <a:lnTo>
                    <a:pt x="6186311" y="922224"/>
                  </a:lnTo>
                  <a:cubicBezTo>
                    <a:pt x="6186311" y="990804"/>
                    <a:pt x="6130431" y="1046684"/>
                    <a:pt x="6061851" y="1046684"/>
                  </a:cubicBezTo>
                  <a:close/>
                </a:path>
              </a:pathLst>
            </a:custGeom>
            <a:solidFill>
              <a:srgbClr val="F6D8B6"/>
            </a:solidFill>
          </p:spPr>
        </p:sp>
      </p:grpSp>
      <p:sp>
        <p:nvSpPr>
          <p:cNvPr name="TextBox 4" id="4"/>
          <p:cNvSpPr txBox="true"/>
          <p:nvPr/>
        </p:nvSpPr>
        <p:spPr>
          <a:xfrm rot="0">
            <a:off x="3168466" y="417912"/>
            <a:ext cx="12506757" cy="2810252"/>
          </a:xfrm>
          <a:prstGeom prst="rect">
            <a:avLst/>
          </a:prstGeom>
        </p:spPr>
        <p:txBody>
          <a:bodyPr anchor="t" rtlCol="false" tIns="0" lIns="0" bIns="0" rIns="0">
            <a:spAutoFit/>
          </a:bodyPr>
          <a:lstStyle/>
          <a:p>
            <a:pPr algn="ctr">
              <a:lnSpc>
                <a:spcPts val="7454"/>
              </a:lnSpc>
            </a:pPr>
            <a:r>
              <a:rPr lang="en-US" sz="5734" b="true">
                <a:solidFill>
                  <a:srgbClr val="E45F14"/>
                </a:solidFill>
                <a:latin typeface="Roboto Bold"/>
                <a:ea typeface="Roboto Bold"/>
                <a:cs typeface="Roboto Bold"/>
                <a:sym typeface="Roboto Bold"/>
              </a:rPr>
              <a:t>2.2 Phân tích mối quan hệ giữa các đặc trưng</a:t>
            </a:r>
          </a:p>
          <a:p>
            <a:pPr algn="ctr">
              <a:lnSpc>
                <a:spcPts val="7454"/>
              </a:lnSpc>
            </a:pPr>
          </a:p>
        </p:txBody>
      </p:sp>
      <p:sp>
        <p:nvSpPr>
          <p:cNvPr name="TextBox 5" id="5"/>
          <p:cNvSpPr txBox="true"/>
          <p:nvPr/>
        </p:nvSpPr>
        <p:spPr>
          <a:xfrm rot="0">
            <a:off x="1622755" y="3456556"/>
            <a:ext cx="15365473" cy="4663315"/>
          </a:xfrm>
          <a:prstGeom prst="rect">
            <a:avLst/>
          </a:prstGeom>
        </p:spPr>
        <p:txBody>
          <a:bodyPr anchor="t" rtlCol="false" tIns="0" lIns="0" bIns="0" rIns="0">
            <a:spAutoFit/>
          </a:bodyPr>
          <a:lstStyle/>
          <a:p>
            <a:pPr algn="l">
              <a:lnSpc>
                <a:spcPts val="4610"/>
              </a:lnSpc>
              <a:spcBef>
                <a:spcPct val="0"/>
              </a:spcBef>
            </a:pPr>
            <a:r>
              <a:rPr lang="en-US" b="true" sz="3293">
                <a:solidFill>
                  <a:srgbClr val="000000"/>
                </a:solidFill>
                <a:latin typeface="Roboto Bold"/>
                <a:ea typeface="Roboto Bold"/>
                <a:cs typeface="Roboto Bold"/>
                <a:sym typeface="Roboto Bold"/>
              </a:rPr>
              <a:t>Quan sát từ biểu đồ Heatmap</a:t>
            </a:r>
          </a:p>
          <a:p>
            <a:pPr algn="l" marL="711036" indent="-355518" lvl="1">
              <a:lnSpc>
                <a:spcPts val="4610"/>
              </a:lnSpc>
              <a:buFont typeface="Arial"/>
              <a:buChar char="•"/>
            </a:pPr>
            <a:r>
              <a:rPr lang="en-US" sz="3293">
                <a:solidFill>
                  <a:srgbClr val="000000"/>
                </a:solidFill>
                <a:latin typeface="Roboto"/>
                <a:ea typeface="Roboto"/>
                <a:cs typeface="Roboto"/>
                <a:sym typeface="Roboto"/>
              </a:rPr>
              <a:t>Các đặc trưng trong dữ liệu không có mối tương quan mạnh với nhau.</a:t>
            </a:r>
          </a:p>
          <a:p>
            <a:pPr algn="l" marL="711036" indent="-355518" lvl="1">
              <a:lnSpc>
                <a:spcPts val="4610"/>
              </a:lnSpc>
              <a:buFont typeface="Arial"/>
              <a:buChar char="•"/>
            </a:pPr>
            <a:r>
              <a:rPr lang="en-US" sz="3293">
                <a:solidFill>
                  <a:srgbClr val="000000"/>
                </a:solidFill>
                <a:latin typeface="Roboto"/>
                <a:ea typeface="Roboto"/>
                <a:cs typeface="Roboto"/>
                <a:sym typeface="Roboto"/>
              </a:rPr>
              <a:t>Một số đặc trưng có tương quan đáng kể với biến mục tiêu Diagnosis, gồm:</a:t>
            </a:r>
          </a:p>
          <a:p>
            <a:pPr algn="l" marL="1422071" indent="-474024" lvl="2">
              <a:lnSpc>
                <a:spcPts val="4610"/>
              </a:lnSpc>
              <a:spcBef>
                <a:spcPct val="0"/>
              </a:spcBef>
              <a:buFont typeface="Arial"/>
              <a:buChar char="⚬"/>
            </a:pPr>
            <a:r>
              <a:rPr lang="en-US" sz="3293">
                <a:solidFill>
                  <a:srgbClr val="000000"/>
                </a:solidFill>
                <a:latin typeface="Roboto"/>
                <a:ea typeface="Roboto"/>
                <a:cs typeface="Roboto"/>
                <a:sym typeface="Roboto"/>
              </a:rPr>
              <a:t>MMSE (Điểm đánh giá tâm thần)</a:t>
            </a:r>
          </a:p>
          <a:p>
            <a:pPr algn="l" marL="1422071" indent="-474024" lvl="2">
              <a:lnSpc>
                <a:spcPts val="4610"/>
              </a:lnSpc>
              <a:spcBef>
                <a:spcPct val="0"/>
              </a:spcBef>
              <a:buFont typeface="Arial"/>
              <a:buChar char="⚬"/>
            </a:pPr>
            <a:r>
              <a:rPr lang="en-US" sz="3293">
                <a:solidFill>
                  <a:srgbClr val="000000"/>
                </a:solidFill>
                <a:latin typeface="Roboto"/>
                <a:ea typeface="Roboto"/>
                <a:cs typeface="Roboto"/>
                <a:sym typeface="Roboto"/>
              </a:rPr>
              <a:t>FunctionalAssessment (Đánh giá chức năng)</a:t>
            </a:r>
          </a:p>
          <a:p>
            <a:pPr algn="l" marL="1422071" indent="-474024" lvl="2">
              <a:lnSpc>
                <a:spcPts val="4610"/>
              </a:lnSpc>
              <a:spcBef>
                <a:spcPct val="0"/>
              </a:spcBef>
              <a:buFont typeface="Arial"/>
              <a:buChar char="⚬"/>
            </a:pPr>
            <a:r>
              <a:rPr lang="en-US" sz="3293">
                <a:solidFill>
                  <a:srgbClr val="000000"/>
                </a:solidFill>
                <a:latin typeface="Roboto"/>
                <a:ea typeface="Roboto"/>
                <a:cs typeface="Roboto"/>
                <a:sym typeface="Roboto"/>
              </a:rPr>
              <a:t>MemoryComplaints (Than phiền về trí nhớ)</a:t>
            </a:r>
          </a:p>
          <a:p>
            <a:pPr algn="l" marL="1422071" indent="-474024" lvl="2">
              <a:lnSpc>
                <a:spcPts val="4610"/>
              </a:lnSpc>
              <a:spcBef>
                <a:spcPct val="0"/>
              </a:spcBef>
              <a:buFont typeface="Arial"/>
              <a:buChar char="⚬"/>
            </a:pPr>
            <a:r>
              <a:rPr lang="en-US" sz="3293">
                <a:solidFill>
                  <a:srgbClr val="000000"/>
                </a:solidFill>
                <a:latin typeface="Roboto"/>
                <a:ea typeface="Roboto"/>
                <a:cs typeface="Roboto"/>
                <a:sym typeface="Roboto"/>
              </a:rPr>
              <a:t>BehavioralProblems (Vấn đề hành vi)</a:t>
            </a:r>
          </a:p>
          <a:p>
            <a:pPr algn="l" marL="1422071" indent="-474024" lvl="2">
              <a:lnSpc>
                <a:spcPts val="4610"/>
              </a:lnSpc>
              <a:spcBef>
                <a:spcPct val="0"/>
              </a:spcBef>
              <a:buFont typeface="Arial"/>
              <a:buChar char="⚬"/>
            </a:pPr>
            <a:r>
              <a:rPr lang="en-US" sz="3293">
                <a:solidFill>
                  <a:srgbClr val="000000"/>
                </a:solidFill>
                <a:latin typeface="Roboto"/>
                <a:ea typeface="Roboto"/>
                <a:cs typeface="Roboto"/>
                <a:sym typeface="Roboto"/>
              </a:rPr>
              <a:t>ADL (Khả năng hoạt động hàng ngày)</a:t>
            </a:r>
          </a:p>
        </p:txBody>
      </p:sp>
      <p:sp>
        <p:nvSpPr>
          <p:cNvPr name="Freeform 6" id="6"/>
          <p:cNvSpPr/>
          <p:nvPr/>
        </p:nvSpPr>
        <p:spPr>
          <a:xfrm flipH="false" flipV="false" rot="0">
            <a:off x="8165534" y="9258300"/>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TextBox 7" id="7"/>
          <p:cNvSpPr txBox="true"/>
          <p:nvPr/>
        </p:nvSpPr>
        <p:spPr>
          <a:xfrm rot="0">
            <a:off x="8300485" y="9462827"/>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038955" y="0"/>
            <a:ext cx="12210089" cy="10287000"/>
          </a:xfrm>
          <a:custGeom>
            <a:avLst/>
            <a:gdLst/>
            <a:ahLst/>
            <a:cxnLst/>
            <a:rect r="r" b="b" t="t" l="l"/>
            <a:pathLst>
              <a:path h="10287000" w="12210089">
                <a:moveTo>
                  <a:pt x="0" y="0"/>
                </a:moveTo>
                <a:lnTo>
                  <a:pt x="12210090" y="0"/>
                </a:lnTo>
                <a:lnTo>
                  <a:pt x="1221009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665958"/>
            <a:ext cx="3038955" cy="11412239"/>
            <a:chOff x="0" y="0"/>
            <a:chExt cx="1027992" cy="3860436"/>
          </a:xfrm>
        </p:grpSpPr>
        <p:sp>
          <p:nvSpPr>
            <p:cNvPr name="Freeform 4" id="4"/>
            <p:cNvSpPr/>
            <p:nvPr/>
          </p:nvSpPr>
          <p:spPr>
            <a:xfrm flipH="false" flipV="false" rot="0">
              <a:off x="0" y="0"/>
              <a:ext cx="1027992" cy="3860436"/>
            </a:xfrm>
            <a:custGeom>
              <a:avLst/>
              <a:gdLst/>
              <a:ahLst/>
              <a:cxnLst/>
              <a:rect r="r" b="b" t="t" l="l"/>
              <a:pathLst>
                <a:path h="3860436" w="1027992">
                  <a:moveTo>
                    <a:pt x="903532" y="3860436"/>
                  </a:moveTo>
                  <a:lnTo>
                    <a:pt x="124460" y="3860436"/>
                  </a:lnTo>
                  <a:cubicBezTo>
                    <a:pt x="55880" y="3860436"/>
                    <a:pt x="0" y="3804557"/>
                    <a:pt x="0" y="3735976"/>
                  </a:cubicBezTo>
                  <a:lnTo>
                    <a:pt x="0" y="124460"/>
                  </a:lnTo>
                  <a:cubicBezTo>
                    <a:pt x="0" y="55880"/>
                    <a:pt x="55880" y="0"/>
                    <a:pt x="124460" y="0"/>
                  </a:cubicBezTo>
                  <a:lnTo>
                    <a:pt x="903532" y="0"/>
                  </a:lnTo>
                  <a:cubicBezTo>
                    <a:pt x="972112" y="0"/>
                    <a:pt x="1027992" y="55880"/>
                    <a:pt x="1027992" y="124460"/>
                  </a:cubicBezTo>
                  <a:lnTo>
                    <a:pt x="1027992" y="3735977"/>
                  </a:lnTo>
                  <a:cubicBezTo>
                    <a:pt x="1027992" y="3804557"/>
                    <a:pt x="972112" y="3860436"/>
                    <a:pt x="903532" y="3860436"/>
                  </a:cubicBezTo>
                  <a:close/>
                </a:path>
              </a:pathLst>
            </a:custGeom>
            <a:solidFill>
              <a:srgbClr val="FCE9D3"/>
            </a:solidFill>
          </p:spPr>
        </p:sp>
      </p:grpSp>
      <p:grpSp>
        <p:nvGrpSpPr>
          <p:cNvPr name="Group 5" id="5"/>
          <p:cNvGrpSpPr/>
          <p:nvPr/>
        </p:nvGrpSpPr>
        <p:grpSpPr>
          <a:xfrm rot="0">
            <a:off x="15249045" y="-413353"/>
            <a:ext cx="3038955" cy="11159634"/>
            <a:chOff x="0" y="0"/>
            <a:chExt cx="1027992" cy="3774987"/>
          </a:xfrm>
        </p:grpSpPr>
        <p:sp>
          <p:nvSpPr>
            <p:cNvPr name="Freeform 6" id="6"/>
            <p:cNvSpPr/>
            <p:nvPr/>
          </p:nvSpPr>
          <p:spPr>
            <a:xfrm flipH="false" flipV="false" rot="0">
              <a:off x="0" y="0"/>
              <a:ext cx="1027992" cy="3774987"/>
            </a:xfrm>
            <a:custGeom>
              <a:avLst/>
              <a:gdLst/>
              <a:ahLst/>
              <a:cxnLst/>
              <a:rect r="r" b="b" t="t" l="l"/>
              <a:pathLst>
                <a:path h="3774987" w="1027992">
                  <a:moveTo>
                    <a:pt x="903532" y="3774987"/>
                  </a:moveTo>
                  <a:lnTo>
                    <a:pt x="124460" y="3774987"/>
                  </a:lnTo>
                  <a:cubicBezTo>
                    <a:pt x="55880" y="3774987"/>
                    <a:pt x="0" y="3719107"/>
                    <a:pt x="0" y="3650527"/>
                  </a:cubicBezTo>
                  <a:lnTo>
                    <a:pt x="0" y="124460"/>
                  </a:lnTo>
                  <a:cubicBezTo>
                    <a:pt x="0" y="55880"/>
                    <a:pt x="55880" y="0"/>
                    <a:pt x="124460" y="0"/>
                  </a:cubicBezTo>
                  <a:lnTo>
                    <a:pt x="903532" y="0"/>
                  </a:lnTo>
                  <a:cubicBezTo>
                    <a:pt x="972112" y="0"/>
                    <a:pt x="1027992" y="55880"/>
                    <a:pt x="1027992" y="124460"/>
                  </a:cubicBezTo>
                  <a:lnTo>
                    <a:pt x="1027992" y="3650528"/>
                  </a:lnTo>
                  <a:cubicBezTo>
                    <a:pt x="1027992" y="3719107"/>
                    <a:pt x="972112" y="3774987"/>
                    <a:pt x="903532" y="3774987"/>
                  </a:cubicBezTo>
                  <a:close/>
                </a:path>
              </a:pathLst>
            </a:custGeom>
            <a:solidFill>
              <a:srgbClr val="FCE9D3"/>
            </a:solidFill>
          </p:spPr>
        </p:sp>
      </p:grpSp>
      <p:sp>
        <p:nvSpPr>
          <p:cNvPr name="Freeform 7" id="7"/>
          <p:cNvSpPr/>
          <p:nvPr/>
        </p:nvSpPr>
        <p:spPr>
          <a:xfrm flipH="false" flipV="false" rot="0">
            <a:off x="17259300" y="9212981"/>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3"/>
            <a:stretch>
              <a:fillRect l="0" t="-2391" r="0" b="0"/>
            </a:stretch>
          </a:blipFill>
        </p:spPr>
      </p:sp>
      <p:sp>
        <p:nvSpPr>
          <p:cNvPr name="TextBox 8" id="8"/>
          <p:cNvSpPr txBox="true"/>
          <p:nvPr/>
        </p:nvSpPr>
        <p:spPr>
          <a:xfrm rot="0">
            <a:off x="17394251" y="9417508"/>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7614743" y="0"/>
            <a:ext cx="10673257" cy="3877217"/>
            <a:chOff x="0" y="0"/>
            <a:chExt cx="3584722" cy="1302203"/>
          </a:xfrm>
        </p:grpSpPr>
        <p:sp>
          <p:nvSpPr>
            <p:cNvPr name="Freeform 3" id="3"/>
            <p:cNvSpPr/>
            <p:nvPr/>
          </p:nvSpPr>
          <p:spPr>
            <a:xfrm flipH="false" flipV="false" rot="0">
              <a:off x="0" y="0"/>
              <a:ext cx="3584722" cy="1302203"/>
            </a:xfrm>
            <a:custGeom>
              <a:avLst/>
              <a:gdLst/>
              <a:ahLst/>
              <a:cxnLst/>
              <a:rect r="r" b="b" t="t" l="l"/>
              <a:pathLst>
                <a:path h="1302203" w="3584722">
                  <a:moveTo>
                    <a:pt x="3460261" y="1302203"/>
                  </a:moveTo>
                  <a:lnTo>
                    <a:pt x="124460" y="1302203"/>
                  </a:lnTo>
                  <a:cubicBezTo>
                    <a:pt x="55880" y="1302203"/>
                    <a:pt x="0" y="1246323"/>
                    <a:pt x="0" y="1177743"/>
                  </a:cubicBezTo>
                  <a:lnTo>
                    <a:pt x="0" y="124460"/>
                  </a:lnTo>
                  <a:cubicBezTo>
                    <a:pt x="0" y="55880"/>
                    <a:pt x="55880" y="0"/>
                    <a:pt x="124460" y="0"/>
                  </a:cubicBezTo>
                  <a:lnTo>
                    <a:pt x="3460262" y="0"/>
                  </a:lnTo>
                  <a:cubicBezTo>
                    <a:pt x="3528842" y="0"/>
                    <a:pt x="3584722" y="55880"/>
                    <a:pt x="3584722" y="124460"/>
                  </a:cubicBezTo>
                  <a:lnTo>
                    <a:pt x="3584722" y="1177743"/>
                  </a:lnTo>
                  <a:cubicBezTo>
                    <a:pt x="3584722" y="1246323"/>
                    <a:pt x="3528842" y="1302203"/>
                    <a:pt x="3460262" y="1302203"/>
                  </a:cubicBezTo>
                  <a:close/>
                </a:path>
              </a:pathLst>
            </a:custGeom>
            <a:solidFill>
              <a:srgbClr val="FCE9D3"/>
            </a:solidFill>
          </p:spPr>
        </p:sp>
      </p:grpSp>
      <p:sp>
        <p:nvSpPr>
          <p:cNvPr name="Freeform 4" id="4"/>
          <p:cNvSpPr/>
          <p:nvPr/>
        </p:nvSpPr>
        <p:spPr>
          <a:xfrm flipH="false" flipV="false" rot="0">
            <a:off x="17470639" y="9489730"/>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0" y="3877217"/>
            <a:ext cx="18288000" cy="6469380"/>
          </a:xfrm>
          <a:custGeom>
            <a:avLst/>
            <a:gdLst/>
            <a:ahLst/>
            <a:cxnLst/>
            <a:rect r="r" b="b" t="t" l="l"/>
            <a:pathLst>
              <a:path h="6469380" w="18288000">
                <a:moveTo>
                  <a:pt x="0" y="0"/>
                </a:moveTo>
                <a:lnTo>
                  <a:pt x="18288000" y="0"/>
                </a:lnTo>
                <a:lnTo>
                  <a:pt x="18288000" y="6469380"/>
                </a:lnTo>
                <a:lnTo>
                  <a:pt x="0" y="6469380"/>
                </a:lnTo>
                <a:lnTo>
                  <a:pt x="0" y="0"/>
                </a:lnTo>
                <a:close/>
              </a:path>
            </a:pathLst>
          </a:custGeom>
          <a:blipFill>
            <a:blip r:embed="rId3"/>
            <a:stretch>
              <a:fillRect l="0" t="0" r="0" b="0"/>
            </a:stretch>
          </a:blipFill>
        </p:spPr>
      </p:sp>
      <p:sp>
        <p:nvSpPr>
          <p:cNvPr name="TextBox 6" id="6"/>
          <p:cNvSpPr txBox="true"/>
          <p:nvPr/>
        </p:nvSpPr>
        <p:spPr>
          <a:xfrm rot="0">
            <a:off x="8400784" y="72578"/>
            <a:ext cx="9752265" cy="4045061"/>
          </a:xfrm>
          <a:prstGeom prst="rect">
            <a:avLst/>
          </a:prstGeom>
        </p:spPr>
        <p:txBody>
          <a:bodyPr anchor="t" rtlCol="false" tIns="0" lIns="0" bIns="0" rIns="0">
            <a:spAutoFit/>
          </a:bodyPr>
          <a:lstStyle/>
          <a:p>
            <a:pPr algn="l">
              <a:lnSpc>
                <a:spcPts val="4008"/>
              </a:lnSpc>
              <a:spcBef>
                <a:spcPct val="0"/>
              </a:spcBef>
            </a:pPr>
            <a:r>
              <a:rPr lang="en-US" b="true" sz="2863">
                <a:solidFill>
                  <a:srgbClr val="000000"/>
                </a:solidFill>
                <a:latin typeface="Roboto Bold"/>
                <a:ea typeface="Roboto Bold"/>
                <a:cs typeface="Roboto Bold"/>
                <a:sym typeface="Roboto Bold"/>
              </a:rPr>
              <a:t>Tính hệ số tương quan Pearson</a:t>
            </a:r>
          </a:p>
          <a:p>
            <a:pPr algn="l" marL="618243" indent="-309121" lvl="1">
              <a:lnSpc>
                <a:spcPts val="4008"/>
              </a:lnSpc>
              <a:buFont typeface="Arial"/>
              <a:buChar char="•"/>
            </a:pPr>
            <a:r>
              <a:rPr lang="en-US" sz="2863">
                <a:solidFill>
                  <a:srgbClr val="000000"/>
                </a:solidFill>
                <a:latin typeface="Roboto"/>
                <a:ea typeface="Roboto"/>
                <a:cs typeface="Roboto"/>
                <a:sym typeface="Roboto"/>
              </a:rPr>
              <a:t>Pea</a:t>
            </a:r>
            <a:r>
              <a:rPr lang="en-US" sz="2863">
                <a:solidFill>
                  <a:srgbClr val="000000"/>
                </a:solidFill>
                <a:latin typeface="Roboto"/>
                <a:ea typeface="Roboto"/>
                <a:cs typeface="Roboto"/>
                <a:sym typeface="Roboto"/>
              </a:rPr>
              <a:t>rson’s r đo lường mức độ mối quan hệ tuyến tính giữa hai biến.</a:t>
            </a:r>
          </a:p>
          <a:p>
            <a:pPr algn="l" marL="618243" indent="-309121" lvl="1">
              <a:lnSpc>
                <a:spcPts val="4008"/>
              </a:lnSpc>
              <a:spcBef>
                <a:spcPct val="0"/>
              </a:spcBef>
              <a:buFont typeface="Arial"/>
              <a:buChar char="•"/>
            </a:pPr>
            <a:r>
              <a:rPr lang="en-US" sz="2863">
                <a:solidFill>
                  <a:srgbClr val="000000"/>
                </a:solidFill>
                <a:latin typeface="Roboto"/>
                <a:ea typeface="Roboto"/>
                <a:cs typeface="Roboto"/>
                <a:sym typeface="Roboto"/>
              </a:rPr>
              <a:t>Giá trị Pearson’s r dao</a:t>
            </a:r>
            <a:r>
              <a:rPr lang="en-US" sz="2863">
                <a:solidFill>
                  <a:srgbClr val="000000"/>
                </a:solidFill>
                <a:latin typeface="Roboto"/>
                <a:ea typeface="Roboto"/>
                <a:cs typeface="Roboto"/>
                <a:sym typeface="Roboto"/>
              </a:rPr>
              <a:t> động từ -1 đến 1:</a:t>
            </a:r>
          </a:p>
          <a:p>
            <a:pPr algn="l" marL="1236486" indent="-412162" lvl="2">
              <a:lnSpc>
                <a:spcPts val="4008"/>
              </a:lnSpc>
              <a:spcBef>
                <a:spcPct val="0"/>
              </a:spcBef>
              <a:buFont typeface="Arial"/>
              <a:buChar char="⚬"/>
            </a:pPr>
            <a:r>
              <a:rPr lang="en-US" sz="2863">
                <a:solidFill>
                  <a:srgbClr val="000000"/>
                </a:solidFill>
                <a:latin typeface="Roboto"/>
                <a:ea typeface="Roboto"/>
                <a:cs typeface="Roboto"/>
                <a:sym typeface="Roboto"/>
              </a:rPr>
              <a:t>r ≈ 1: Mối quan hệ tuyến tính dương mạnh.</a:t>
            </a:r>
          </a:p>
          <a:p>
            <a:pPr algn="l" marL="1236486" indent="-412162" lvl="2">
              <a:lnSpc>
                <a:spcPts val="4008"/>
              </a:lnSpc>
              <a:spcBef>
                <a:spcPct val="0"/>
              </a:spcBef>
              <a:buFont typeface="Arial"/>
              <a:buChar char="⚬"/>
            </a:pPr>
            <a:r>
              <a:rPr lang="en-US" sz="2863">
                <a:solidFill>
                  <a:srgbClr val="000000"/>
                </a:solidFill>
                <a:latin typeface="Roboto"/>
                <a:ea typeface="Roboto"/>
                <a:cs typeface="Roboto"/>
                <a:sym typeface="Roboto"/>
              </a:rPr>
              <a:t>r ≈ -1: Mối quan hệ tuyến tính âm mạnh.</a:t>
            </a:r>
          </a:p>
          <a:p>
            <a:pPr algn="l" marL="1236486" indent="-412162" lvl="2">
              <a:lnSpc>
                <a:spcPts val="4008"/>
              </a:lnSpc>
              <a:spcBef>
                <a:spcPct val="0"/>
              </a:spcBef>
              <a:buFont typeface="Arial"/>
              <a:buChar char="⚬"/>
            </a:pPr>
            <a:r>
              <a:rPr lang="en-US" sz="2863">
                <a:solidFill>
                  <a:srgbClr val="000000"/>
                </a:solidFill>
                <a:latin typeface="Roboto"/>
                <a:ea typeface="Roboto"/>
                <a:cs typeface="Roboto"/>
                <a:sym typeface="Roboto"/>
              </a:rPr>
              <a:t>r ≈ 0: Ít hoặc không có mối quan hệ tuyến tính.</a:t>
            </a:r>
          </a:p>
          <a:p>
            <a:pPr algn="l">
              <a:lnSpc>
                <a:spcPts val="4008"/>
              </a:lnSpc>
              <a:spcBef>
                <a:spcPct val="0"/>
              </a:spcBef>
            </a:pPr>
          </a:p>
        </p:txBody>
      </p:sp>
      <p:sp>
        <p:nvSpPr>
          <p:cNvPr name="TextBox 7" id="7"/>
          <p:cNvSpPr txBox="true"/>
          <p:nvPr/>
        </p:nvSpPr>
        <p:spPr>
          <a:xfrm rot="0">
            <a:off x="17605590" y="9694257"/>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14</a:t>
            </a:r>
          </a:p>
        </p:txBody>
      </p:sp>
      <p:sp>
        <p:nvSpPr>
          <p:cNvPr name="TextBox 8" id="8"/>
          <p:cNvSpPr txBox="true"/>
          <p:nvPr/>
        </p:nvSpPr>
        <p:spPr>
          <a:xfrm rot="0">
            <a:off x="592383" y="506370"/>
            <a:ext cx="5975534" cy="3749053"/>
          </a:xfrm>
          <a:prstGeom prst="rect">
            <a:avLst/>
          </a:prstGeom>
        </p:spPr>
        <p:txBody>
          <a:bodyPr anchor="t" rtlCol="false" tIns="0" lIns="0" bIns="0" rIns="0">
            <a:spAutoFit/>
          </a:bodyPr>
          <a:lstStyle/>
          <a:p>
            <a:pPr algn="ctr">
              <a:lnSpc>
                <a:spcPts val="7454"/>
              </a:lnSpc>
            </a:pPr>
            <a:r>
              <a:rPr lang="en-US" sz="5734" b="true">
                <a:solidFill>
                  <a:srgbClr val="E45F14"/>
                </a:solidFill>
                <a:latin typeface="Roboto Bold"/>
                <a:ea typeface="Roboto Bold"/>
                <a:cs typeface="Roboto Bold"/>
                <a:sym typeface="Roboto Bold"/>
              </a:rPr>
              <a:t>2.2 Phân tích mối quan hệ giữa các đặc trưng</a:t>
            </a:r>
          </a:p>
          <a:p>
            <a:pPr algn="ctr">
              <a:lnSpc>
                <a:spcPts val="745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821628"/>
            <a:ext cx="18288000" cy="1966295"/>
            <a:chOff x="0" y="0"/>
            <a:chExt cx="6142210" cy="660400"/>
          </a:xfrm>
        </p:grpSpPr>
        <p:sp>
          <p:nvSpPr>
            <p:cNvPr name="Freeform 3" id="3"/>
            <p:cNvSpPr/>
            <p:nvPr/>
          </p:nvSpPr>
          <p:spPr>
            <a:xfrm flipH="false" flipV="false" rot="0">
              <a:off x="0" y="0"/>
              <a:ext cx="6142210" cy="660400"/>
            </a:xfrm>
            <a:custGeom>
              <a:avLst/>
              <a:gdLst/>
              <a:ahLst/>
              <a:cxnLst/>
              <a:rect r="r" b="b" t="t" l="l"/>
              <a:pathLst>
                <a:path h="660400" w="6142210">
                  <a:moveTo>
                    <a:pt x="6017750" y="660400"/>
                  </a:moveTo>
                  <a:lnTo>
                    <a:pt x="124460" y="660400"/>
                  </a:lnTo>
                  <a:cubicBezTo>
                    <a:pt x="55880" y="660400"/>
                    <a:pt x="0" y="604520"/>
                    <a:pt x="0" y="535940"/>
                  </a:cubicBezTo>
                  <a:lnTo>
                    <a:pt x="0" y="124460"/>
                  </a:lnTo>
                  <a:cubicBezTo>
                    <a:pt x="0" y="55880"/>
                    <a:pt x="55880" y="0"/>
                    <a:pt x="124460" y="0"/>
                  </a:cubicBezTo>
                  <a:lnTo>
                    <a:pt x="6017750" y="0"/>
                  </a:lnTo>
                  <a:cubicBezTo>
                    <a:pt x="6086330" y="0"/>
                    <a:pt x="6142210" y="55880"/>
                    <a:pt x="6142210" y="124460"/>
                  </a:cubicBezTo>
                  <a:lnTo>
                    <a:pt x="6142210" y="535940"/>
                  </a:lnTo>
                  <a:cubicBezTo>
                    <a:pt x="6142210" y="604520"/>
                    <a:pt x="6086330" y="660400"/>
                    <a:pt x="6017750" y="660400"/>
                  </a:cubicBezTo>
                  <a:close/>
                </a:path>
              </a:pathLst>
            </a:custGeom>
            <a:solidFill>
              <a:srgbClr val="FCE9D3"/>
            </a:solidFill>
          </p:spPr>
        </p:sp>
      </p:grpSp>
      <p:sp>
        <p:nvSpPr>
          <p:cNvPr name="Freeform 4" id="4"/>
          <p:cNvSpPr/>
          <p:nvPr/>
        </p:nvSpPr>
        <p:spPr>
          <a:xfrm flipH="false" flipV="false" rot="0">
            <a:off x="17470639" y="9489730"/>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11441881" y="2415322"/>
            <a:ext cx="4278817" cy="4305728"/>
          </a:xfrm>
          <a:custGeom>
            <a:avLst/>
            <a:gdLst/>
            <a:ahLst/>
            <a:cxnLst/>
            <a:rect r="r" b="b" t="t" l="l"/>
            <a:pathLst>
              <a:path h="4305728" w="4278817">
                <a:moveTo>
                  <a:pt x="0" y="0"/>
                </a:moveTo>
                <a:lnTo>
                  <a:pt x="4278817" y="0"/>
                </a:lnTo>
                <a:lnTo>
                  <a:pt x="4278817" y="4305728"/>
                </a:lnTo>
                <a:lnTo>
                  <a:pt x="0" y="4305728"/>
                </a:lnTo>
                <a:lnTo>
                  <a:pt x="0" y="0"/>
                </a:lnTo>
                <a:close/>
              </a:path>
            </a:pathLst>
          </a:custGeom>
          <a:blipFill>
            <a:blip r:embed="rId3"/>
            <a:stretch>
              <a:fillRect l="0" t="0" r="0" b="0"/>
            </a:stretch>
          </a:blipFill>
        </p:spPr>
      </p:sp>
      <p:sp>
        <p:nvSpPr>
          <p:cNvPr name="AutoShape 6" id="6"/>
          <p:cNvSpPr/>
          <p:nvPr/>
        </p:nvSpPr>
        <p:spPr>
          <a:xfrm flipV="true">
            <a:off x="9515474" y="1942672"/>
            <a:ext cx="0" cy="6657577"/>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327233" y="2588290"/>
            <a:ext cx="7543431" cy="3012519"/>
          </a:xfrm>
          <a:prstGeom prst="rect">
            <a:avLst/>
          </a:prstGeom>
        </p:spPr>
        <p:txBody>
          <a:bodyPr anchor="t" rtlCol="false" tIns="0" lIns="0" bIns="0" rIns="0">
            <a:spAutoFit/>
          </a:bodyPr>
          <a:lstStyle/>
          <a:p>
            <a:pPr algn="l">
              <a:lnSpc>
                <a:spcPts val="2997"/>
              </a:lnSpc>
              <a:spcBef>
                <a:spcPct val="0"/>
              </a:spcBef>
            </a:pPr>
            <a:r>
              <a:rPr lang="en-US" b="true" sz="2140">
                <a:solidFill>
                  <a:srgbClr val="000000"/>
                </a:solidFill>
                <a:latin typeface="Roboto Bold"/>
                <a:ea typeface="Roboto Bold"/>
                <a:cs typeface="Roboto Bold"/>
                <a:sym typeface="Roboto Bold"/>
              </a:rPr>
              <a:t>Các</a:t>
            </a:r>
            <a:r>
              <a:rPr lang="en-US" b="true" sz="2140">
                <a:solidFill>
                  <a:srgbClr val="000000"/>
                </a:solidFill>
                <a:latin typeface="Roboto Bold"/>
                <a:ea typeface="Roboto Bold"/>
                <a:cs typeface="Roboto Bold"/>
                <a:sym typeface="Roboto Bold"/>
              </a:rPr>
              <a:t> đặc trưng dạng số:</a:t>
            </a:r>
          </a:p>
          <a:p>
            <a:pPr algn="l" marL="462200" indent="-231100" lvl="1">
              <a:lnSpc>
                <a:spcPts val="2997"/>
              </a:lnSpc>
              <a:buFont typeface="Arial"/>
              <a:buChar char="•"/>
            </a:pPr>
            <a:r>
              <a:rPr lang="en-US" sz="2140">
                <a:solidFill>
                  <a:srgbClr val="000000"/>
                </a:solidFill>
                <a:latin typeface="Roboto"/>
                <a:ea typeface="Roboto"/>
                <a:cs typeface="Roboto"/>
                <a:sym typeface="Roboto"/>
              </a:rPr>
              <a:t>FunctionalAsse</a:t>
            </a:r>
            <a:r>
              <a:rPr lang="en-US" sz="2140">
                <a:solidFill>
                  <a:srgbClr val="000000"/>
                </a:solidFill>
                <a:latin typeface="Roboto"/>
                <a:ea typeface="Roboto"/>
                <a:cs typeface="Roboto"/>
                <a:sym typeface="Roboto"/>
              </a:rPr>
              <a:t>ssment: r = -0.36</a:t>
            </a:r>
          </a:p>
          <a:p>
            <a:pPr algn="l" marL="462200" indent="-231100" lvl="1">
              <a:lnSpc>
                <a:spcPts val="2997"/>
              </a:lnSpc>
              <a:buFont typeface="Arial"/>
              <a:buChar char="•"/>
            </a:pPr>
            <a:r>
              <a:rPr lang="en-US" sz="2140">
                <a:solidFill>
                  <a:srgbClr val="000000"/>
                </a:solidFill>
                <a:latin typeface="Roboto"/>
                <a:ea typeface="Roboto"/>
                <a:cs typeface="Roboto"/>
                <a:sym typeface="Roboto"/>
              </a:rPr>
              <a:t>ADL (Các hoạt động sinh hoạt hằng ngày): r = -0.33</a:t>
            </a:r>
          </a:p>
          <a:p>
            <a:pPr algn="l" marL="462200" indent="-231100" lvl="1">
              <a:lnSpc>
                <a:spcPts val="2997"/>
              </a:lnSpc>
              <a:spcBef>
                <a:spcPct val="0"/>
              </a:spcBef>
              <a:buFont typeface="Arial"/>
              <a:buChar char="•"/>
            </a:pPr>
            <a:r>
              <a:rPr lang="en-US" sz="2140">
                <a:solidFill>
                  <a:srgbClr val="000000"/>
                </a:solidFill>
                <a:latin typeface="Roboto"/>
                <a:ea typeface="Roboto"/>
                <a:cs typeface="Roboto"/>
                <a:sym typeface="Roboto"/>
              </a:rPr>
              <a:t>MMSE (Bài kiểm tra trạ</a:t>
            </a:r>
            <a:r>
              <a:rPr lang="en-US" sz="2140">
                <a:solidFill>
                  <a:srgbClr val="000000"/>
                </a:solidFill>
                <a:latin typeface="Roboto"/>
                <a:ea typeface="Roboto"/>
                <a:cs typeface="Roboto"/>
                <a:sym typeface="Roboto"/>
              </a:rPr>
              <a:t>ng thái tâm thần tối thiểu): r = -0.24</a:t>
            </a:r>
          </a:p>
          <a:p>
            <a:pPr algn="l" marL="924401" indent="-308134" lvl="2">
              <a:lnSpc>
                <a:spcPts val="2997"/>
              </a:lnSpc>
              <a:spcBef>
                <a:spcPct val="0"/>
              </a:spcBef>
              <a:buFont typeface="Arial"/>
              <a:buChar char="⚬"/>
            </a:pPr>
            <a:r>
              <a:rPr lang="en-US" sz="2140">
                <a:solidFill>
                  <a:srgbClr val="000000"/>
                </a:solidFill>
                <a:latin typeface="Roboto"/>
                <a:ea typeface="Roboto"/>
                <a:cs typeface="Roboto"/>
                <a:sym typeface="Roboto"/>
              </a:rPr>
              <a:t>Mối tương quan âm: Điểm số thấp hơn trong các bài đánh giá này liên quan đến khả năng mắc bệnh Alzheimer cao hơn.</a:t>
            </a:r>
          </a:p>
          <a:p>
            <a:pPr algn="l">
              <a:lnSpc>
                <a:spcPts val="2997"/>
              </a:lnSpc>
              <a:spcBef>
                <a:spcPct val="0"/>
              </a:spcBef>
            </a:pPr>
          </a:p>
        </p:txBody>
      </p:sp>
      <p:sp>
        <p:nvSpPr>
          <p:cNvPr name="TextBox 8" id="8"/>
          <p:cNvSpPr txBox="true"/>
          <p:nvPr/>
        </p:nvSpPr>
        <p:spPr>
          <a:xfrm rot="0">
            <a:off x="17605590" y="9694257"/>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15</a:t>
            </a:r>
          </a:p>
        </p:txBody>
      </p:sp>
      <p:sp>
        <p:nvSpPr>
          <p:cNvPr name="TextBox 9" id="9"/>
          <p:cNvSpPr txBox="true"/>
          <p:nvPr/>
        </p:nvSpPr>
        <p:spPr>
          <a:xfrm rot="0">
            <a:off x="2070180" y="94845"/>
            <a:ext cx="14890587" cy="1871450"/>
          </a:xfrm>
          <a:prstGeom prst="rect">
            <a:avLst/>
          </a:prstGeom>
        </p:spPr>
        <p:txBody>
          <a:bodyPr anchor="t" rtlCol="false" tIns="0" lIns="0" bIns="0" rIns="0">
            <a:spAutoFit/>
          </a:bodyPr>
          <a:lstStyle/>
          <a:p>
            <a:pPr algn="ctr">
              <a:lnSpc>
                <a:spcPts val="7454"/>
              </a:lnSpc>
            </a:pPr>
            <a:r>
              <a:rPr lang="en-US" sz="5734" b="true">
                <a:solidFill>
                  <a:srgbClr val="E45F14"/>
                </a:solidFill>
                <a:latin typeface="Roboto Bold"/>
                <a:ea typeface="Roboto Bold"/>
                <a:cs typeface="Roboto Bold"/>
                <a:sym typeface="Roboto Bold"/>
              </a:rPr>
              <a:t>2.2 Phân tích mối quan hệ giữa các đặc trưng</a:t>
            </a:r>
          </a:p>
          <a:p>
            <a:pPr algn="ctr">
              <a:lnSpc>
                <a:spcPts val="7454"/>
              </a:lnSpc>
            </a:pPr>
          </a:p>
        </p:txBody>
      </p:sp>
      <p:sp>
        <p:nvSpPr>
          <p:cNvPr name="TextBox 10" id="10"/>
          <p:cNvSpPr txBox="true"/>
          <p:nvPr/>
        </p:nvSpPr>
        <p:spPr>
          <a:xfrm rot="0">
            <a:off x="1419089" y="6219934"/>
            <a:ext cx="7359719" cy="2222098"/>
          </a:xfrm>
          <a:prstGeom prst="rect">
            <a:avLst/>
          </a:prstGeom>
        </p:spPr>
        <p:txBody>
          <a:bodyPr anchor="t" rtlCol="false" tIns="0" lIns="0" bIns="0" rIns="0">
            <a:spAutoFit/>
          </a:bodyPr>
          <a:lstStyle/>
          <a:p>
            <a:pPr algn="l">
              <a:lnSpc>
                <a:spcPts val="2997"/>
              </a:lnSpc>
              <a:spcBef>
                <a:spcPct val="0"/>
              </a:spcBef>
            </a:pPr>
            <a:r>
              <a:rPr lang="en-US" b="true" sz="2140">
                <a:solidFill>
                  <a:srgbClr val="000000"/>
                </a:solidFill>
                <a:latin typeface="Roboto Bold"/>
                <a:ea typeface="Roboto Bold"/>
                <a:cs typeface="Roboto Bold"/>
                <a:sym typeface="Roboto Bold"/>
              </a:rPr>
              <a:t>Các</a:t>
            </a:r>
            <a:r>
              <a:rPr lang="en-US" b="true" sz="2140">
                <a:solidFill>
                  <a:srgbClr val="000000"/>
                </a:solidFill>
                <a:latin typeface="Roboto Bold"/>
                <a:ea typeface="Roboto Bold"/>
                <a:cs typeface="Roboto Bold"/>
                <a:sym typeface="Roboto Bold"/>
              </a:rPr>
              <a:t> đặc trưng dạng phân loại:</a:t>
            </a:r>
          </a:p>
          <a:p>
            <a:pPr algn="l" marL="462200" indent="-231100" lvl="1">
              <a:lnSpc>
                <a:spcPts val="2997"/>
              </a:lnSpc>
              <a:buFont typeface="Arial"/>
              <a:buChar char="•"/>
            </a:pPr>
            <a:r>
              <a:rPr lang="en-US" sz="2140">
                <a:solidFill>
                  <a:srgbClr val="000000"/>
                </a:solidFill>
                <a:latin typeface="Roboto"/>
                <a:ea typeface="Roboto"/>
                <a:cs typeface="Roboto"/>
                <a:sym typeface="Roboto"/>
              </a:rPr>
              <a:t>BehavioralProble</a:t>
            </a:r>
            <a:r>
              <a:rPr lang="en-US" sz="2140">
                <a:solidFill>
                  <a:srgbClr val="000000"/>
                </a:solidFill>
                <a:latin typeface="Roboto"/>
                <a:ea typeface="Roboto"/>
                <a:cs typeface="Roboto"/>
                <a:sym typeface="Roboto"/>
              </a:rPr>
              <a:t>ms: r = 0.22</a:t>
            </a:r>
          </a:p>
          <a:p>
            <a:pPr algn="l" marL="462200" indent="-231100" lvl="1">
              <a:lnSpc>
                <a:spcPts val="2997"/>
              </a:lnSpc>
              <a:spcBef>
                <a:spcPct val="0"/>
              </a:spcBef>
              <a:buFont typeface="Arial"/>
              <a:buChar char="•"/>
            </a:pPr>
            <a:r>
              <a:rPr lang="en-US" sz="2140">
                <a:solidFill>
                  <a:srgbClr val="000000"/>
                </a:solidFill>
                <a:latin typeface="Roboto"/>
                <a:ea typeface="Roboto"/>
                <a:cs typeface="Roboto"/>
                <a:sym typeface="Roboto"/>
              </a:rPr>
              <a:t>MemoryCompla</a:t>
            </a:r>
            <a:r>
              <a:rPr lang="en-US" sz="2140">
                <a:solidFill>
                  <a:srgbClr val="000000"/>
                </a:solidFill>
                <a:latin typeface="Roboto"/>
                <a:ea typeface="Roboto"/>
                <a:cs typeface="Roboto"/>
                <a:sym typeface="Roboto"/>
              </a:rPr>
              <a:t>ints: r = 0.30</a:t>
            </a:r>
          </a:p>
          <a:p>
            <a:pPr algn="l" marL="924401" indent="-308134" lvl="2">
              <a:lnSpc>
                <a:spcPts val="2997"/>
              </a:lnSpc>
              <a:spcBef>
                <a:spcPct val="0"/>
              </a:spcBef>
              <a:buFont typeface="Arial"/>
              <a:buChar char="⚬"/>
            </a:pPr>
            <a:r>
              <a:rPr lang="en-US" sz="2140">
                <a:solidFill>
                  <a:srgbClr val="000000"/>
                </a:solidFill>
                <a:latin typeface="Roboto"/>
                <a:ea typeface="Roboto"/>
                <a:cs typeface="Roboto"/>
                <a:sym typeface="Roboto"/>
              </a:rPr>
              <a:t>Mối tương quan dương: Các triệu chứng này có khả năng cao hơn dẫn đến mắc bệnh Alzheimer.</a:t>
            </a:r>
          </a:p>
          <a:p>
            <a:pPr algn="l">
              <a:lnSpc>
                <a:spcPts val="2997"/>
              </a:lnSpc>
              <a:spcBef>
                <a:spcPct val="0"/>
              </a:spcBef>
            </a:pPr>
          </a:p>
        </p:txBody>
      </p:sp>
      <p:sp>
        <p:nvSpPr>
          <p:cNvPr name="TextBox 11" id="11"/>
          <p:cNvSpPr txBox="true"/>
          <p:nvPr/>
        </p:nvSpPr>
        <p:spPr>
          <a:xfrm rot="0">
            <a:off x="10335888" y="7121100"/>
            <a:ext cx="7543431" cy="1479148"/>
          </a:xfrm>
          <a:prstGeom prst="rect">
            <a:avLst/>
          </a:prstGeom>
        </p:spPr>
        <p:txBody>
          <a:bodyPr anchor="t" rtlCol="false" tIns="0" lIns="0" bIns="0" rIns="0">
            <a:spAutoFit/>
          </a:bodyPr>
          <a:lstStyle/>
          <a:p>
            <a:pPr algn="l">
              <a:lnSpc>
                <a:spcPts val="2997"/>
              </a:lnSpc>
            </a:pPr>
            <a:r>
              <a:rPr lang="en-US" sz="2140" b="true">
                <a:solidFill>
                  <a:srgbClr val="000000"/>
                </a:solidFill>
                <a:latin typeface="Roboto Bold"/>
                <a:ea typeface="Roboto Bold"/>
                <a:cs typeface="Roboto Bold"/>
                <a:sym typeface="Roboto Bold"/>
              </a:rPr>
              <a:t>Tỷ</a:t>
            </a:r>
            <a:r>
              <a:rPr lang="en-US" b="true" sz="2140">
                <a:solidFill>
                  <a:srgbClr val="000000"/>
                </a:solidFill>
                <a:latin typeface="Roboto Bold"/>
                <a:ea typeface="Roboto Bold"/>
                <a:cs typeface="Roboto Bold"/>
                <a:sym typeface="Roboto Bold"/>
              </a:rPr>
              <a:t> lệ</a:t>
            </a:r>
            <a:r>
              <a:rPr lang="en-US" b="true" sz="2140">
                <a:solidFill>
                  <a:srgbClr val="000000"/>
                </a:solidFill>
                <a:latin typeface="Roboto Bold"/>
                <a:ea typeface="Roboto Bold"/>
                <a:cs typeface="Roboto Bold"/>
                <a:sym typeface="Roboto Bold"/>
              </a:rPr>
              <a:t> chẩn đoán bệnh</a:t>
            </a:r>
          </a:p>
          <a:p>
            <a:pPr algn="l" marL="462200" indent="-231100" lvl="1">
              <a:lnSpc>
                <a:spcPts val="2997"/>
              </a:lnSpc>
              <a:spcBef>
                <a:spcPct val="0"/>
              </a:spcBef>
              <a:buFont typeface="Arial"/>
              <a:buChar char="•"/>
            </a:pPr>
            <a:r>
              <a:rPr lang="en-US" sz="2140">
                <a:solidFill>
                  <a:srgbClr val="000000"/>
                </a:solidFill>
                <a:latin typeface="Roboto"/>
                <a:ea typeface="Roboto"/>
                <a:cs typeface="Roboto"/>
                <a:sym typeface="Roboto"/>
              </a:rPr>
              <a:t>35.4% bệnh nhân được chẩ</a:t>
            </a:r>
            <a:r>
              <a:rPr lang="en-US" sz="2140">
                <a:solidFill>
                  <a:srgbClr val="000000"/>
                </a:solidFill>
                <a:latin typeface="Roboto"/>
                <a:ea typeface="Roboto"/>
                <a:cs typeface="Roboto"/>
                <a:sym typeface="Roboto"/>
              </a:rPr>
              <a:t>n đoán mắc Alzheimer.</a:t>
            </a:r>
          </a:p>
          <a:p>
            <a:pPr algn="l" marL="462200" indent="-231100" lvl="1">
              <a:lnSpc>
                <a:spcPts val="2997"/>
              </a:lnSpc>
              <a:spcBef>
                <a:spcPct val="0"/>
              </a:spcBef>
              <a:buFont typeface="Arial"/>
              <a:buChar char="•"/>
            </a:pPr>
            <a:r>
              <a:rPr lang="en-US" sz="2140">
                <a:solidFill>
                  <a:srgbClr val="000000"/>
                </a:solidFill>
                <a:latin typeface="Roboto"/>
                <a:ea typeface="Roboto"/>
                <a:cs typeface="Roboto"/>
                <a:sym typeface="Roboto"/>
              </a:rPr>
              <a:t>64.6% cò</a:t>
            </a:r>
            <a:r>
              <a:rPr lang="en-US" sz="2140">
                <a:solidFill>
                  <a:srgbClr val="000000"/>
                </a:solidFill>
                <a:latin typeface="Roboto"/>
                <a:ea typeface="Roboto"/>
                <a:cs typeface="Roboto"/>
                <a:sym typeface="Roboto"/>
              </a:rPr>
              <a:t>n lại ở trạng thái khỏe mạnh.</a:t>
            </a:r>
          </a:p>
          <a:p>
            <a:pPr algn="l">
              <a:lnSpc>
                <a:spcPts val="2997"/>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8290313" y="1785971"/>
            <a:ext cx="8636603" cy="8671678"/>
          </a:xfrm>
          <a:custGeom>
            <a:avLst/>
            <a:gdLst/>
            <a:ahLst/>
            <a:cxnLst/>
            <a:rect r="r" b="b" t="t" l="l"/>
            <a:pathLst>
              <a:path h="8671678" w="8636603">
                <a:moveTo>
                  <a:pt x="0" y="0"/>
                </a:moveTo>
                <a:lnTo>
                  <a:pt x="8636603" y="0"/>
                </a:lnTo>
                <a:lnTo>
                  <a:pt x="8636603" y="8671677"/>
                </a:lnTo>
                <a:lnTo>
                  <a:pt x="0" y="8671677"/>
                </a:lnTo>
                <a:lnTo>
                  <a:pt x="0" y="0"/>
                </a:lnTo>
                <a:close/>
              </a:path>
            </a:pathLst>
          </a:custGeom>
          <a:blipFill>
            <a:blip r:embed="rId2"/>
            <a:stretch>
              <a:fillRect l="0" t="0" r="-531" b="0"/>
            </a:stretch>
          </a:blipFill>
        </p:spPr>
      </p:sp>
      <p:sp>
        <p:nvSpPr>
          <p:cNvPr name="Freeform 3" id="3"/>
          <p:cNvSpPr/>
          <p:nvPr/>
        </p:nvSpPr>
        <p:spPr>
          <a:xfrm flipH="false" flipV="false" rot="0">
            <a:off x="8544797" y="8629802"/>
            <a:ext cx="817361" cy="816339"/>
          </a:xfrm>
          <a:custGeom>
            <a:avLst/>
            <a:gdLst/>
            <a:ahLst/>
            <a:cxnLst/>
            <a:rect r="r" b="b" t="t" l="l"/>
            <a:pathLst>
              <a:path h="816339" w="817361">
                <a:moveTo>
                  <a:pt x="0" y="0"/>
                </a:moveTo>
                <a:lnTo>
                  <a:pt x="817362" y="0"/>
                </a:lnTo>
                <a:lnTo>
                  <a:pt x="817362" y="816340"/>
                </a:lnTo>
                <a:lnTo>
                  <a:pt x="0" y="816340"/>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1231040" y="2520315"/>
            <a:ext cx="7246367" cy="5246370"/>
            <a:chOff x="0" y="0"/>
            <a:chExt cx="19050000" cy="13792200"/>
          </a:xfrm>
        </p:grpSpPr>
        <p:sp>
          <p:nvSpPr>
            <p:cNvPr name="Freeform 5" id="5"/>
            <p:cNvSpPr/>
            <p:nvPr/>
          </p:nvSpPr>
          <p:spPr>
            <a:xfrm flipH="false" flipV="false" rot="0">
              <a:off x="442468" y="443738"/>
              <a:ext cx="18189449" cy="12737719"/>
            </a:xfrm>
            <a:custGeom>
              <a:avLst/>
              <a:gdLst/>
              <a:ahLst/>
              <a:cxnLst/>
              <a:rect r="r" b="b" t="t" l="l"/>
              <a:pathLst>
                <a:path h="12737719" w="18189449">
                  <a:moveTo>
                    <a:pt x="17796383" y="12737211"/>
                  </a:moveTo>
                  <a:lnTo>
                    <a:pt x="280035" y="12689967"/>
                  </a:lnTo>
                  <a:cubicBezTo>
                    <a:pt x="125222" y="12689586"/>
                    <a:pt x="0" y="12563603"/>
                    <a:pt x="508" y="12408916"/>
                  </a:cubicBezTo>
                  <a:lnTo>
                    <a:pt x="32893" y="358902"/>
                  </a:lnTo>
                  <a:cubicBezTo>
                    <a:pt x="33401" y="160401"/>
                    <a:pt x="194818" y="0"/>
                    <a:pt x="393319" y="508"/>
                  </a:cubicBezTo>
                  <a:lnTo>
                    <a:pt x="17830547" y="47498"/>
                  </a:lnTo>
                  <a:cubicBezTo>
                    <a:pt x="18029048" y="48006"/>
                    <a:pt x="18189449" y="209423"/>
                    <a:pt x="18188940" y="407924"/>
                  </a:cubicBezTo>
                  <a:lnTo>
                    <a:pt x="18156555" y="12378690"/>
                  </a:lnTo>
                  <a:cubicBezTo>
                    <a:pt x="18156174" y="12577191"/>
                    <a:pt x="17994884" y="12737719"/>
                    <a:pt x="17796383" y="12737211"/>
                  </a:cubicBezTo>
                  <a:close/>
                </a:path>
              </a:pathLst>
            </a:custGeom>
            <a:blipFill>
              <a:blip r:embed="rId4"/>
              <a:stretch>
                <a:fillRect l="-1478" t="0" r="-1478" b="0"/>
              </a:stretch>
            </a:blipFill>
          </p:spPr>
        </p:sp>
        <p:sp>
          <p:nvSpPr>
            <p:cNvPr name="Freeform 6" id="6"/>
            <p:cNvSpPr/>
            <p:nvPr/>
          </p:nvSpPr>
          <p:spPr>
            <a:xfrm flipH="false" flipV="false" rot="0">
              <a:off x="0" y="0"/>
              <a:ext cx="19050000" cy="13792200"/>
            </a:xfrm>
            <a:custGeom>
              <a:avLst/>
              <a:gdLst/>
              <a:ahLst/>
              <a:cxnLst/>
              <a:rect r="r" b="b" t="t" l="l"/>
              <a:pathLst>
                <a:path h="13792200" w="19050000">
                  <a:moveTo>
                    <a:pt x="19050000" y="0"/>
                  </a:moveTo>
                  <a:lnTo>
                    <a:pt x="19050000" y="13792200"/>
                  </a:lnTo>
                  <a:lnTo>
                    <a:pt x="0" y="13792200"/>
                  </a:lnTo>
                  <a:lnTo>
                    <a:pt x="0" y="0"/>
                  </a:lnTo>
                  <a:lnTo>
                    <a:pt x="19050000" y="0"/>
                  </a:lnTo>
                  <a:close/>
                </a:path>
              </a:pathLst>
            </a:custGeom>
            <a:blipFill>
              <a:blip r:embed="rId5"/>
              <a:stretch>
                <a:fillRect l="-17" t="0" r="-17" b="0"/>
              </a:stretch>
            </a:blipFill>
          </p:spPr>
        </p:sp>
      </p:grpSp>
      <p:sp>
        <p:nvSpPr>
          <p:cNvPr name="AutoShape 7" id="7"/>
          <p:cNvSpPr/>
          <p:nvPr/>
        </p:nvSpPr>
        <p:spPr>
          <a:xfrm flipV="true">
            <a:off x="8934428" y="2731563"/>
            <a:ext cx="0" cy="4561941"/>
          </a:xfrm>
          <a:prstGeom prst="line">
            <a:avLst/>
          </a:prstGeom>
          <a:ln cap="flat" w="38100">
            <a:solidFill>
              <a:srgbClr val="000000"/>
            </a:solidFill>
            <a:prstDash val="sysDot"/>
            <a:headEnd type="none" len="sm" w="sm"/>
            <a:tailEnd type="none" len="sm" w="sm"/>
          </a:ln>
        </p:spPr>
      </p:sp>
      <p:pic>
        <p:nvPicPr>
          <p:cNvPr name="Picture 8" id="8"/>
          <p:cNvPicPr>
            <a:picLocks noChangeAspect="true"/>
          </p:cNvPicPr>
          <p:nvPr/>
        </p:nvPicPr>
        <p:blipFill>
          <a:blip r:embed="rId6"/>
          <a:srcRect l="0" t="0" r="0" b="0"/>
          <a:stretch>
            <a:fillRect/>
          </a:stretch>
        </p:blipFill>
        <p:spPr>
          <a:xfrm flipH="false" flipV="false" rot="0">
            <a:off x="9362159" y="8227626"/>
            <a:ext cx="2196572" cy="2230022"/>
          </a:xfrm>
          <a:prstGeom prst="rect">
            <a:avLst/>
          </a:prstGeom>
        </p:spPr>
      </p:pic>
      <p:pic>
        <p:nvPicPr>
          <p:cNvPr name="Picture 9" id="9"/>
          <p:cNvPicPr>
            <a:picLocks noChangeAspect="true"/>
          </p:cNvPicPr>
          <p:nvPr/>
        </p:nvPicPr>
        <p:blipFill>
          <a:blip r:embed="rId7"/>
          <a:srcRect l="122" t="0" r="122" b="0"/>
          <a:stretch>
            <a:fillRect/>
          </a:stretch>
        </p:blipFill>
        <p:spPr>
          <a:xfrm flipH="false" flipV="false" rot="0">
            <a:off x="6652404" y="-247112"/>
            <a:ext cx="3192078" cy="2074851"/>
          </a:xfrm>
          <a:prstGeom prst="rect">
            <a:avLst/>
          </a:prstGeom>
        </p:spPr>
      </p:pic>
      <p:sp>
        <p:nvSpPr>
          <p:cNvPr name="Freeform 10" id="10"/>
          <p:cNvSpPr/>
          <p:nvPr/>
        </p:nvSpPr>
        <p:spPr>
          <a:xfrm flipH="false" flipV="false" rot="0">
            <a:off x="-642994" y="4188896"/>
            <a:ext cx="6209216" cy="6209216"/>
          </a:xfrm>
          <a:custGeom>
            <a:avLst/>
            <a:gdLst/>
            <a:ahLst/>
            <a:cxnLst/>
            <a:rect r="r" b="b" t="t" l="l"/>
            <a:pathLst>
              <a:path h="6209216" w="6209216">
                <a:moveTo>
                  <a:pt x="0" y="0"/>
                </a:moveTo>
                <a:lnTo>
                  <a:pt x="6209216" y="0"/>
                </a:lnTo>
                <a:lnTo>
                  <a:pt x="6209216" y="6209216"/>
                </a:lnTo>
                <a:lnTo>
                  <a:pt x="0" y="62092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9999639" y="2664888"/>
            <a:ext cx="6732649" cy="948131"/>
          </a:xfrm>
          <a:prstGeom prst="rect">
            <a:avLst/>
          </a:prstGeom>
        </p:spPr>
        <p:txBody>
          <a:bodyPr anchor="t" rtlCol="false" tIns="0" lIns="0" bIns="0" rIns="0">
            <a:spAutoFit/>
          </a:bodyPr>
          <a:lstStyle/>
          <a:p>
            <a:pPr algn="l">
              <a:lnSpc>
                <a:spcPts val="7521"/>
              </a:lnSpc>
            </a:pPr>
            <a:r>
              <a:rPr lang="en-US" sz="5786" b="true">
                <a:solidFill>
                  <a:srgbClr val="E45F14"/>
                </a:solidFill>
                <a:latin typeface="Roboto Bold"/>
                <a:ea typeface="Roboto Bold"/>
                <a:cs typeface="Roboto Bold"/>
                <a:sym typeface="Roboto Bold"/>
              </a:rPr>
              <a:t>3. Tiền xử lí dữ liệu</a:t>
            </a:r>
          </a:p>
        </p:txBody>
      </p:sp>
      <p:sp>
        <p:nvSpPr>
          <p:cNvPr name="TextBox 12" id="12"/>
          <p:cNvSpPr txBox="true"/>
          <p:nvPr/>
        </p:nvSpPr>
        <p:spPr>
          <a:xfrm rot="0">
            <a:off x="9999639" y="4030159"/>
            <a:ext cx="6732649" cy="3263345"/>
          </a:xfrm>
          <a:prstGeom prst="rect">
            <a:avLst/>
          </a:prstGeom>
        </p:spPr>
        <p:txBody>
          <a:bodyPr anchor="t" rtlCol="false" tIns="0" lIns="0" bIns="0" rIns="0">
            <a:spAutoFit/>
          </a:bodyPr>
          <a:lstStyle/>
          <a:p>
            <a:pPr algn="l">
              <a:lnSpc>
                <a:spcPts val="3707"/>
              </a:lnSpc>
              <a:spcBef>
                <a:spcPct val="0"/>
              </a:spcBef>
            </a:pPr>
            <a:r>
              <a:rPr lang="en-US" sz="2852">
                <a:solidFill>
                  <a:srgbClr val="000000"/>
                </a:solidFill>
                <a:latin typeface="Roboto"/>
                <a:ea typeface="Roboto"/>
                <a:cs typeface="Roboto"/>
                <a:sym typeface="Roboto"/>
              </a:rPr>
              <a:t>     </a:t>
            </a:r>
            <a:r>
              <a:rPr lang="en-US" sz="2852">
                <a:solidFill>
                  <a:srgbClr val="000000"/>
                </a:solidFill>
                <a:latin typeface="Roboto"/>
                <a:ea typeface="Roboto"/>
                <a:cs typeface="Roboto"/>
                <a:sym typeface="Roboto"/>
              </a:rPr>
              <a:t>Trước khi huấn luyện mô hình, dữ liệu cần được xử lý để đảm bảo hiệu quả. Tiền xử lý chỉ cần áp dụng cho các biến liên tục hoặc các biến rời rạc không có ý nghĩa thứ tự (hơn 2 nhóm). Các biến nhị phân và các biến rời rạc có ý nghĩa thứ tự không cần phải thay đổi</a:t>
            </a:r>
            <a:r>
              <a:rPr lang="en-US" sz="2852">
                <a:solidFill>
                  <a:srgbClr val="E45F14"/>
                </a:solidFill>
                <a:latin typeface="Roboto"/>
                <a:ea typeface="Roboto"/>
                <a:cs typeface="Roboto"/>
                <a:sym typeface="Roboto"/>
              </a:rPr>
              <a:t>.</a:t>
            </a:r>
          </a:p>
        </p:txBody>
      </p:sp>
      <p:sp>
        <p:nvSpPr>
          <p:cNvPr name="Freeform 13" id="13"/>
          <p:cNvSpPr/>
          <p:nvPr/>
        </p:nvSpPr>
        <p:spPr>
          <a:xfrm flipH="false" flipV="false" rot="-10800000">
            <a:off x="12611640" y="67683"/>
            <a:ext cx="6209216" cy="6209216"/>
          </a:xfrm>
          <a:custGeom>
            <a:avLst/>
            <a:gdLst/>
            <a:ahLst/>
            <a:cxnLst/>
            <a:rect r="r" b="b" t="t" l="l"/>
            <a:pathLst>
              <a:path h="6209216" w="6209216">
                <a:moveTo>
                  <a:pt x="0" y="0"/>
                </a:moveTo>
                <a:lnTo>
                  <a:pt x="6209216" y="0"/>
                </a:lnTo>
                <a:lnTo>
                  <a:pt x="6209216" y="6209216"/>
                </a:lnTo>
                <a:lnTo>
                  <a:pt x="0" y="62092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227208" y="2079362"/>
            <a:ext cx="8161141" cy="6128275"/>
          </a:xfrm>
          <a:custGeom>
            <a:avLst/>
            <a:gdLst/>
            <a:ahLst/>
            <a:cxnLst/>
            <a:rect r="r" b="b" t="t" l="l"/>
            <a:pathLst>
              <a:path h="6128275" w="8161141">
                <a:moveTo>
                  <a:pt x="0" y="0"/>
                </a:moveTo>
                <a:lnTo>
                  <a:pt x="8161141" y="0"/>
                </a:lnTo>
                <a:lnTo>
                  <a:pt x="8161141" y="6128276"/>
                </a:lnTo>
                <a:lnTo>
                  <a:pt x="0" y="61282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8679748" y="8853399"/>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AutoShape 2" id="2"/>
          <p:cNvSpPr/>
          <p:nvPr/>
        </p:nvSpPr>
        <p:spPr>
          <a:xfrm rot="0">
            <a:off x="9434957" y="0"/>
            <a:ext cx="9525" cy="10511046"/>
          </a:xfrm>
          <a:prstGeom prst="rect">
            <a:avLst/>
          </a:prstGeom>
          <a:solidFill>
            <a:srgbClr val="F6D8B6">
              <a:alpha val="19608"/>
            </a:srgbClr>
          </a:solidFill>
        </p:spPr>
      </p:sp>
      <p:pic>
        <p:nvPicPr>
          <p:cNvPr name="Picture 3" id="3"/>
          <p:cNvPicPr>
            <a:picLocks noChangeAspect="true"/>
          </p:cNvPicPr>
          <p:nvPr/>
        </p:nvPicPr>
        <p:blipFill>
          <a:blip r:embed="rId2"/>
          <a:srcRect l="0" t="0" r="0" b="0"/>
          <a:stretch>
            <a:fillRect/>
          </a:stretch>
        </p:blipFill>
        <p:spPr>
          <a:xfrm flipH="false" flipV="false" rot="0">
            <a:off x="16895098" y="8862309"/>
            <a:ext cx="1392902" cy="1392902"/>
          </a:xfrm>
          <a:prstGeom prst="rect">
            <a:avLst/>
          </a:prstGeom>
        </p:spPr>
      </p:pic>
      <p:sp>
        <p:nvSpPr>
          <p:cNvPr name="Freeform 4" id="4"/>
          <p:cNvSpPr/>
          <p:nvPr/>
        </p:nvSpPr>
        <p:spPr>
          <a:xfrm flipH="false" flipV="false" rot="-10800000">
            <a:off x="10313318" y="6679070"/>
            <a:ext cx="6759457" cy="2421185"/>
          </a:xfrm>
          <a:custGeom>
            <a:avLst/>
            <a:gdLst/>
            <a:ahLst/>
            <a:cxnLst/>
            <a:rect r="r" b="b" t="t" l="l"/>
            <a:pathLst>
              <a:path h="2421185" w="6759457">
                <a:moveTo>
                  <a:pt x="0" y="0"/>
                </a:moveTo>
                <a:lnTo>
                  <a:pt x="6759457" y="0"/>
                </a:lnTo>
                <a:lnTo>
                  <a:pt x="6759457" y="2421185"/>
                </a:lnTo>
                <a:lnTo>
                  <a:pt x="0" y="2421185"/>
                </a:lnTo>
                <a:lnTo>
                  <a:pt x="0" y="0"/>
                </a:lnTo>
                <a:close/>
              </a:path>
            </a:pathLst>
          </a:custGeom>
          <a:blipFill>
            <a:blip r:embed="rId3"/>
            <a:stretch>
              <a:fillRect l="-291135" t="0" r="-291135" b="0"/>
            </a:stretch>
          </a:blipFill>
        </p:spPr>
      </p:sp>
      <p:grpSp>
        <p:nvGrpSpPr>
          <p:cNvPr name="Group 5" id="5"/>
          <p:cNvGrpSpPr/>
          <p:nvPr/>
        </p:nvGrpSpPr>
        <p:grpSpPr>
          <a:xfrm rot="0">
            <a:off x="8454918" y="7229621"/>
            <a:ext cx="1378165" cy="13781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00BBDE"/>
            </a:solidFill>
          </p:spPr>
        </p:sp>
        <p:sp>
          <p:nvSpPr>
            <p:cNvPr name="TextBox 7" id="7"/>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2973560" y="5210876"/>
            <a:ext cx="1162872" cy="116287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00BBDE"/>
            </a:solidFill>
          </p:spPr>
        </p:sp>
        <p:sp>
          <p:nvSpPr>
            <p:cNvPr name="TextBox 10" id="10"/>
            <p:cNvSpPr txBox="true"/>
            <p:nvPr/>
          </p:nvSpPr>
          <p:spPr>
            <a:xfrm>
              <a:off x="203200" y="-57150"/>
              <a:ext cx="406400" cy="7683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28700" y="741660"/>
            <a:ext cx="4130552" cy="1477578"/>
            <a:chOff x="0" y="0"/>
            <a:chExt cx="5507402" cy="1970104"/>
          </a:xfrm>
        </p:grpSpPr>
        <p:sp>
          <p:nvSpPr>
            <p:cNvPr name="TextBox 12" id="12"/>
            <p:cNvSpPr txBox="true"/>
            <p:nvPr/>
          </p:nvSpPr>
          <p:spPr>
            <a:xfrm rot="0">
              <a:off x="0" y="286362"/>
              <a:ext cx="5507402" cy="868232"/>
            </a:xfrm>
            <a:prstGeom prst="rect">
              <a:avLst/>
            </a:prstGeom>
          </p:spPr>
          <p:txBody>
            <a:bodyPr anchor="t" rtlCol="false" tIns="0" lIns="0" bIns="0" rIns="0">
              <a:spAutoFit/>
            </a:bodyPr>
            <a:lstStyle/>
            <a:p>
              <a:pPr algn="l">
                <a:lnSpc>
                  <a:spcPts val="5366"/>
                </a:lnSpc>
              </a:pPr>
              <a:r>
                <a:rPr lang="en-US" sz="4128" b="true">
                  <a:solidFill>
                    <a:srgbClr val="E45F14"/>
                  </a:solidFill>
                  <a:latin typeface="Roboto Bold"/>
                  <a:ea typeface="Roboto Bold"/>
                  <a:cs typeface="Roboto Bold"/>
                  <a:sym typeface="Roboto Bold"/>
                </a:rPr>
                <a:t>3.1 Biến liên tục</a:t>
              </a:r>
            </a:p>
          </p:txBody>
        </p:sp>
        <p:sp>
          <p:nvSpPr>
            <p:cNvPr name="TextBox 13" id="13"/>
            <p:cNvSpPr txBox="true"/>
            <p:nvPr/>
          </p:nvSpPr>
          <p:spPr>
            <a:xfrm rot="0">
              <a:off x="0" y="1634467"/>
              <a:ext cx="5507402" cy="309761"/>
            </a:xfrm>
            <a:prstGeom prst="rect">
              <a:avLst/>
            </a:prstGeom>
          </p:spPr>
          <p:txBody>
            <a:bodyPr anchor="t" rtlCol="false" tIns="0" lIns="0" bIns="0" rIns="0">
              <a:spAutoFit/>
            </a:bodyPr>
            <a:lstStyle/>
            <a:p>
              <a:pPr algn="l">
                <a:lnSpc>
                  <a:spcPts val="1865"/>
                </a:lnSpc>
              </a:pPr>
            </a:p>
          </p:txBody>
        </p:sp>
      </p:grpSp>
      <p:sp>
        <p:nvSpPr>
          <p:cNvPr name="TextBox 14" id="14"/>
          <p:cNvSpPr txBox="true"/>
          <p:nvPr/>
        </p:nvSpPr>
        <p:spPr>
          <a:xfrm rot="0">
            <a:off x="17317819" y="9372070"/>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17</a:t>
            </a:r>
          </a:p>
        </p:txBody>
      </p:sp>
      <p:sp>
        <p:nvSpPr>
          <p:cNvPr name="TextBox 15" id="15"/>
          <p:cNvSpPr txBox="true"/>
          <p:nvPr/>
        </p:nvSpPr>
        <p:spPr>
          <a:xfrm rot="0">
            <a:off x="1466035" y="1905649"/>
            <a:ext cx="6653204" cy="2622044"/>
          </a:xfrm>
          <a:prstGeom prst="rect">
            <a:avLst/>
          </a:prstGeom>
        </p:spPr>
        <p:txBody>
          <a:bodyPr anchor="t" rtlCol="false" tIns="0" lIns="0" bIns="0" rIns="0">
            <a:spAutoFit/>
          </a:bodyPr>
          <a:lstStyle/>
          <a:p>
            <a:pPr algn="l">
              <a:lnSpc>
                <a:spcPts val="3449"/>
              </a:lnSpc>
              <a:spcBef>
                <a:spcPct val="0"/>
              </a:spcBef>
            </a:pPr>
            <a:r>
              <a:rPr lang="en-US" b="true" sz="2653">
                <a:solidFill>
                  <a:srgbClr val="000000"/>
                </a:solidFill>
                <a:latin typeface="Roboto Bold"/>
                <a:ea typeface="Roboto Bold"/>
                <a:cs typeface="Roboto Bold"/>
                <a:sym typeface="Roboto Bold"/>
              </a:rPr>
              <a:t>Cân bằng tỉ lệ dữ liệu:</a:t>
            </a:r>
          </a:p>
          <a:p>
            <a:pPr algn="l" marL="572805" indent="-286403" lvl="1">
              <a:lnSpc>
                <a:spcPts val="3449"/>
              </a:lnSpc>
              <a:buFont typeface="Arial"/>
              <a:buChar char="•"/>
            </a:pPr>
            <a:r>
              <a:rPr lang="en-US" sz="2653">
                <a:solidFill>
                  <a:srgbClr val="000000"/>
                </a:solidFill>
                <a:latin typeface="Roboto"/>
                <a:ea typeface="Roboto"/>
                <a:cs typeface="Roboto"/>
                <a:sym typeface="Roboto"/>
              </a:rPr>
              <a:t>Điều chỉnh giá trị của tất cả các đặc trưng sao cho tất cả các giá trị đều nằm trong một khoảng giống nhau(thường là từ 0-1 hoặc phân phối chuẩn với trung bình μ = 0 và phương sai σ² = 1).</a:t>
            </a:r>
          </a:p>
        </p:txBody>
      </p:sp>
      <p:sp>
        <p:nvSpPr>
          <p:cNvPr name="TextBox 16" id="16"/>
          <p:cNvSpPr txBox="true"/>
          <p:nvPr/>
        </p:nvSpPr>
        <p:spPr>
          <a:xfrm rot="0">
            <a:off x="9434957" y="1951498"/>
            <a:ext cx="7077205" cy="2576195"/>
          </a:xfrm>
          <a:prstGeom prst="rect">
            <a:avLst/>
          </a:prstGeom>
        </p:spPr>
        <p:txBody>
          <a:bodyPr anchor="t" rtlCol="false" tIns="0" lIns="0" bIns="0" rIns="0">
            <a:spAutoFit/>
          </a:bodyPr>
          <a:lstStyle/>
          <a:p>
            <a:pPr algn="just">
              <a:lnSpc>
                <a:spcPts val="3444"/>
              </a:lnSpc>
              <a:spcBef>
                <a:spcPct val="0"/>
              </a:spcBef>
            </a:pPr>
            <a:r>
              <a:rPr lang="en-US" b="true" sz="2649">
                <a:solidFill>
                  <a:srgbClr val="000000"/>
                </a:solidFill>
                <a:latin typeface="Roboto Bold"/>
                <a:ea typeface="Roboto Bold"/>
                <a:cs typeface="Roboto Bold"/>
                <a:sym typeface="Roboto Bold"/>
              </a:rPr>
              <a:t>Tại sao cần cân bằng tỉ lệ?</a:t>
            </a:r>
          </a:p>
          <a:p>
            <a:pPr algn="just" marL="572134" indent="-286067" lvl="1">
              <a:lnSpc>
                <a:spcPts val="3444"/>
              </a:lnSpc>
              <a:buFont typeface="Arial"/>
              <a:buChar char="•"/>
            </a:pPr>
            <a:r>
              <a:rPr lang="en-US" sz="2649">
                <a:solidFill>
                  <a:srgbClr val="000000"/>
                </a:solidFill>
                <a:latin typeface="Roboto"/>
                <a:ea typeface="Roboto"/>
                <a:cs typeface="Roboto"/>
                <a:sym typeface="Roboto"/>
              </a:rPr>
              <a:t>Một số thuật toán Machine Learning (SVM, KNN, Neural Network) phụ thuộc vào việc tính khoảng cách Euclidean giữa các điểm.</a:t>
            </a:r>
          </a:p>
          <a:p>
            <a:pPr algn="just" marL="572134" indent="-286067" lvl="1">
              <a:lnSpc>
                <a:spcPts val="3444"/>
              </a:lnSpc>
              <a:buFont typeface="Arial"/>
              <a:buChar char="•"/>
            </a:pPr>
            <a:r>
              <a:rPr lang="en-US" sz="2649">
                <a:solidFill>
                  <a:srgbClr val="000000"/>
                </a:solidFill>
                <a:latin typeface="Roboto"/>
                <a:ea typeface="Roboto"/>
                <a:cs typeface="Roboto"/>
                <a:sym typeface="Roboto"/>
              </a:rPr>
              <a:t>Khoảng cách này rất nhạy cảm với tỉ lệ của các biến/đặc trưng.</a:t>
            </a:r>
          </a:p>
        </p:txBody>
      </p:sp>
      <p:sp>
        <p:nvSpPr>
          <p:cNvPr name="TextBox 17" id="17"/>
          <p:cNvSpPr txBox="true"/>
          <p:nvPr/>
        </p:nvSpPr>
        <p:spPr>
          <a:xfrm rot="0">
            <a:off x="1028700" y="5105400"/>
            <a:ext cx="4130552" cy="1335725"/>
          </a:xfrm>
          <a:prstGeom prst="rect">
            <a:avLst/>
          </a:prstGeom>
        </p:spPr>
        <p:txBody>
          <a:bodyPr anchor="t" rtlCol="false" tIns="0" lIns="0" bIns="0" rIns="0">
            <a:spAutoFit/>
          </a:bodyPr>
          <a:lstStyle/>
          <a:p>
            <a:pPr algn="l">
              <a:lnSpc>
                <a:spcPts val="5366"/>
              </a:lnSpc>
            </a:pPr>
            <a:r>
              <a:rPr lang="en-US" sz="4128" b="true">
                <a:solidFill>
                  <a:srgbClr val="E45F14"/>
                </a:solidFill>
                <a:latin typeface="Roboto Bold"/>
                <a:ea typeface="Roboto Bold"/>
                <a:cs typeface="Roboto Bold"/>
                <a:sym typeface="Roboto Bold"/>
              </a:rPr>
              <a:t>3.2 Biến Rời rạc</a:t>
            </a:r>
          </a:p>
          <a:p>
            <a:pPr algn="l">
              <a:lnSpc>
                <a:spcPts val="5366"/>
              </a:lnSpc>
            </a:pPr>
          </a:p>
        </p:txBody>
      </p:sp>
      <p:sp>
        <p:nvSpPr>
          <p:cNvPr name="TextBox 18" id="18"/>
          <p:cNvSpPr txBox="true"/>
          <p:nvPr/>
        </p:nvSpPr>
        <p:spPr>
          <a:xfrm rot="0">
            <a:off x="1466035" y="6033875"/>
            <a:ext cx="6483250" cy="3683000"/>
          </a:xfrm>
          <a:prstGeom prst="rect">
            <a:avLst/>
          </a:prstGeom>
        </p:spPr>
        <p:txBody>
          <a:bodyPr anchor="t" rtlCol="false" tIns="0" lIns="0" bIns="0" rIns="0">
            <a:spAutoFit/>
          </a:bodyPr>
          <a:lstStyle/>
          <a:p>
            <a:pPr algn="l">
              <a:lnSpc>
                <a:spcPts val="3249"/>
              </a:lnSpc>
              <a:spcBef>
                <a:spcPct val="0"/>
              </a:spcBef>
            </a:pPr>
            <a:r>
              <a:rPr lang="en-US" b="true" sz="2499" spc="-74">
                <a:solidFill>
                  <a:srgbClr val="000000"/>
                </a:solidFill>
                <a:latin typeface="Roboto Bold"/>
                <a:ea typeface="Roboto Bold"/>
                <a:cs typeface="Roboto Bold"/>
                <a:sym typeface="Roboto Bold"/>
              </a:rPr>
              <a:t>Vấn đề với biến rời rạc có nhiều hơn 2 giá trị:</a:t>
            </a:r>
          </a:p>
          <a:p>
            <a:pPr algn="l" marL="539749" indent="-269875" lvl="1">
              <a:lnSpc>
                <a:spcPts val="3249"/>
              </a:lnSpc>
              <a:buFont typeface="Arial"/>
              <a:buChar char="•"/>
            </a:pPr>
            <a:r>
              <a:rPr lang="en-US" sz="2499" spc="-74">
                <a:solidFill>
                  <a:srgbClr val="000000"/>
                </a:solidFill>
                <a:latin typeface="Roboto"/>
                <a:ea typeface="Roboto"/>
                <a:cs typeface="Roboto"/>
                <a:sym typeface="Roboto"/>
              </a:rPr>
              <a:t>Các thuật toán như SVM, KNN, Logistic Regression sẽ coi các biến này như biến liên tục hoặc có ý nghĩa thứ tự.</a:t>
            </a:r>
          </a:p>
          <a:p>
            <a:pPr algn="l">
              <a:lnSpc>
                <a:spcPts val="3249"/>
              </a:lnSpc>
              <a:spcBef>
                <a:spcPct val="0"/>
              </a:spcBef>
            </a:pPr>
            <a:r>
              <a:rPr lang="en-US" sz="2499" i="true" spc="-74">
                <a:solidFill>
                  <a:srgbClr val="000000"/>
                </a:solidFill>
                <a:latin typeface="Roboto Italics"/>
                <a:ea typeface="Roboto Italics"/>
                <a:cs typeface="Roboto Italics"/>
                <a:sym typeface="Roboto Italics"/>
              </a:rPr>
              <a:t>Ví dụ, với biến Ethnicity, các mô hình có thể hiểu sai thứ tự:</a:t>
            </a:r>
          </a:p>
          <a:p>
            <a:pPr algn="l" marL="539749" indent="-269875" lvl="1">
              <a:lnSpc>
                <a:spcPts val="3249"/>
              </a:lnSpc>
              <a:buFont typeface="Arial"/>
              <a:buChar char="•"/>
            </a:pPr>
            <a:r>
              <a:rPr lang="en-US" sz="2499" spc="-74">
                <a:solidFill>
                  <a:srgbClr val="000000"/>
                </a:solidFill>
                <a:latin typeface="Roboto"/>
                <a:ea typeface="Roboto"/>
                <a:cs typeface="Roboto"/>
                <a:sym typeface="Roboto"/>
              </a:rPr>
              <a:t>African American (1) &gt; Caucasian (0)</a:t>
            </a:r>
          </a:p>
          <a:p>
            <a:pPr algn="l" marL="539749" indent="-269875" lvl="1">
              <a:lnSpc>
                <a:spcPts val="3249"/>
              </a:lnSpc>
              <a:buFont typeface="Arial"/>
              <a:buChar char="•"/>
            </a:pPr>
            <a:r>
              <a:rPr lang="en-US" sz="2499" spc="-74">
                <a:solidFill>
                  <a:srgbClr val="000000"/>
                </a:solidFill>
                <a:latin typeface="Roboto"/>
                <a:ea typeface="Roboto"/>
                <a:cs typeface="Roboto"/>
                <a:sym typeface="Roboto"/>
              </a:rPr>
              <a:t>Asian (2) &gt; African American (1)</a:t>
            </a:r>
          </a:p>
          <a:p>
            <a:pPr algn="l" marL="539749" indent="-269875" lvl="1">
              <a:lnSpc>
                <a:spcPts val="3249"/>
              </a:lnSpc>
              <a:buFont typeface="Arial"/>
              <a:buChar char="•"/>
            </a:pPr>
            <a:r>
              <a:rPr lang="en-US" sz="2499" spc="-74">
                <a:solidFill>
                  <a:srgbClr val="000000"/>
                </a:solidFill>
                <a:latin typeface="Roboto"/>
                <a:ea typeface="Roboto"/>
                <a:cs typeface="Roboto"/>
                <a:sym typeface="Roboto"/>
              </a:rPr>
              <a:t>Other (3) &gt; Asian (2)</a:t>
            </a:r>
          </a:p>
        </p:txBody>
      </p:sp>
      <p:sp>
        <p:nvSpPr>
          <p:cNvPr name="TextBox 19" id="19"/>
          <p:cNvSpPr txBox="true"/>
          <p:nvPr/>
        </p:nvSpPr>
        <p:spPr>
          <a:xfrm rot="0">
            <a:off x="10564998" y="7021448"/>
            <a:ext cx="6246634" cy="1756410"/>
          </a:xfrm>
          <a:prstGeom prst="rect">
            <a:avLst/>
          </a:prstGeom>
        </p:spPr>
        <p:txBody>
          <a:bodyPr anchor="t" rtlCol="false" tIns="0" lIns="0" bIns="0" rIns="0">
            <a:spAutoFit/>
          </a:bodyPr>
          <a:lstStyle/>
          <a:p>
            <a:pPr algn="l">
              <a:lnSpc>
                <a:spcPts val="3510"/>
              </a:lnSpc>
              <a:spcBef>
                <a:spcPct val="0"/>
              </a:spcBef>
            </a:pPr>
            <a:r>
              <a:rPr lang="en-US" sz="2700" spc="-81">
                <a:solidFill>
                  <a:srgbClr val="000000"/>
                </a:solidFill>
                <a:latin typeface="Roboto"/>
                <a:ea typeface="Roboto"/>
                <a:cs typeface="Roboto"/>
                <a:sym typeface="Roboto"/>
              </a:rPr>
              <a:t>Sau khi dữ liệu đã được xử lí, dữ liệu được chia ra thành 2 phần: </a:t>
            </a:r>
          </a:p>
          <a:p>
            <a:pPr algn="l" marL="582930" indent="-291465" lvl="1">
              <a:lnSpc>
                <a:spcPts val="3510"/>
              </a:lnSpc>
              <a:buFont typeface="Arial"/>
              <a:buChar char="•"/>
            </a:pPr>
            <a:r>
              <a:rPr lang="en-US" sz="2700" spc="-81">
                <a:solidFill>
                  <a:srgbClr val="000000"/>
                </a:solidFill>
                <a:latin typeface="Roboto"/>
                <a:ea typeface="Roboto"/>
                <a:cs typeface="Roboto"/>
                <a:sym typeface="Roboto"/>
              </a:rPr>
              <a:t>80% cho quá trình huấn luyện</a:t>
            </a:r>
          </a:p>
          <a:p>
            <a:pPr algn="l" marL="582930" indent="-291465" lvl="1">
              <a:lnSpc>
                <a:spcPts val="3510"/>
              </a:lnSpc>
              <a:buFont typeface="Arial"/>
              <a:buChar char="•"/>
            </a:pPr>
            <a:r>
              <a:rPr lang="en-US" sz="2700" spc="-81">
                <a:solidFill>
                  <a:srgbClr val="000000"/>
                </a:solidFill>
                <a:latin typeface="Roboto"/>
                <a:ea typeface="Roboto"/>
                <a:cs typeface="Roboto"/>
                <a:sym typeface="Roboto"/>
              </a:rPr>
              <a:t>20% còn lại cho kiểm thử.</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18288000" cy="1999778"/>
            <a:chOff x="0" y="0"/>
            <a:chExt cx="6186311" cy="676468"/>
          </a:xfrm>
        </p:grpSpPr>
        <p:sp>
          <p:nvSpPr>
            <p:cNvPr name="Freeform 3" id="3"/>
            <p:cNvSpPr/>
            <p:nvPr/>
          </p:nvSpPr>
          <p:spPr>
            <a:xfrm flipH="false" flipV="false" rot="0">
              <a:off x="0" y="0"/>
              <a:ext cx="6186311" cy="676468"/>
            </a:xfrm>
            <a:custGeom>
              <a:avLst/>
              <a:gdLst/>
              <a:ahLst/>
              <a:cxnLst/>
              <a:rect r="r" b="b" t="t" l="l"/>
              <a:pathLst>
                <a:path h="676468" w="6186311">
                  <a:moveTo>
                    <a:pt x="6061851" y="676468"/>
                  </a:moveTo>
                  <a:lnTo>
                    <a:pt x="124460" y="676468"/>
                  </a:lnTo>
                  <a:cubicBezTo>
                    <a:pt x="55880" y="676468"/>
                    <a:pt x="0" y="620588"/>
                    <a:pt x="0" y="552008"/>
                  </a:cubicBezTo>
                  <a:lnTo>
                    <a:pt x="0" y="124460"/>
                  </a:lnTo>
                  <a:cubicBezTo>
                    <a:pt x="0" y="55880"/>
                    <a:pt x="55880" y="0"/>
                    <a:pt x="124460" y="0"/>
                  </a:cubicBezTo>
                  <a:lnTo>
                    <a:pt x="6061851" y="0"/>
                  </a:lnTo>
                  <a:cubicBezTo>
                    <a:pt x="6130431" y="0"/>
                    <a:pt x="6186311" y="55880"/>
                    <a:pt x="6186311" y="124460"/>
                  </a:cubicBezTo>
                  <a:lnTo>
                    <a:pt x="6186311" y="552008"/>
                  </a:lnTo>
                  <a:cubicBezTo>
                    <a:pt x="6186311" y="620588"/>
                    <a:pt x="6130431" y="676468"/>
                    <a:pt x="6061851" y="676468"/>
                  </a:cubicBezTo>
                  <a:close/>
                </a:path>
              </a:pathLst>
            </a:custGeom>
            <a:solidFill>
              <a:srgbClr val="F6D8B6"/>
            </a:solidFill>
          </p:spPr>
        </p:sp>
      </p:grpSp>
      <p:sp>
        <p:nvSpPr>
          <p:cNvPr name="Freeform 4" id="4"/>
          <p:cNvSpPr/>
          <p:nvPr/>
        </p:nvSpPr>
        <p:spPr>
          <a:xfrm flipH="false" flipV="false" rot="0">
            <a:off x="8903522" y="9441849"/>
            <a:ext cx="817361" cy="816339"/>
          </a:xfrm>
          <a:custGeom>
            <a:avLst/>
            <a:gdLst/>
            <a:ahLst/>
            <a:cxnLst/>
            <a:rect r="r" b="b" t="t" l="l"/>
            <a:pathLst>
              <a:path h="816339" w="817361">
                <a:moveTo>
                  <a:pt x="0" y="0"/>
                </a:moveTo>
                <a:lnTo>
                  <a:pt x="817361" y="0"/>
                </a:lnTo>
                <a:lnTo>
                  <a:pt x="817361" y="816340"/>
                </a:lnTo>
                <a:lnTo>
                  <a:pt x="0" y="816340"/>
                </a:lnTo>
                <a:lnTo>
                  <a:pt x="0" y="0"/>
                </a:lnTo>
                <a:close/>
              </a:path>
            </a:pathLst>
          </a:custGeom>
          <a:blipFill>
            <a:blip r:embed="rId2"/>
            <a:stretch>
              <a:fillRect l="0" t="0" r="0" b="0"/>
            </a:stretch>
          </a:blipFill>
        </p:spPr>
      </p:sp>
      <p:grpSp>
        <p:nvGrpSpPr>
          <p:cNvPr name="Group 5" id="5"/>
          <p:cNvGrpSpPr/>
          <p:nvPr/>
        </p:nvGrpSpPr>
        <p:grpSpPr>
          <a:xfrm rot="0">
            <a:off x="542623" y="1663752"/>
            <a:ext cx="4148443" cy="3129388"/>
            <a:chOff x="0" y="0"/>
            <a:chExt cx="5531257" cy="4172518"/>
          </a:xfrm>
        </p:grpSpPr>
        <p:sp>
          <p:nvSpPr>
            <p:cNvPr name="Freeform 6" id="6"/>
            <p:cNvSpPr/>
            <p:nvPr/>
          </p:nvSpPr>
          <p:spPr>
            <a:xfrm flipH="false" flipV="false" rot="0">
              <a:off x="0" y="0"/>
              <a:ext cx="5531257" cy="4172518"/>
            </a:xfrm>
            <a:custGeom>
              <a:avLst/>
              <a:gdLst/>
              <a:ahLst/>
              <a:cxnLst/>
              <a:rect r="r" b="b" t="t" l="l"/>
              <a:pathLst>
                <a:path h="4172518" w="5531257">
                  <a:moveTo>
                    <a:pt x="0" y="0"/>
                  </a:moveTo>
                  <a:lnTo>
                    <a:pt x="5531257" y="0"/>
                  </a:lnTo>
                  <a:lnTo>
                    <a:pt x="5531257" y="4172518"/>
                  </a:lnTo>
                  <a:lnTo>
                    <a:pt x="0" y="4172518"/>
                  </a:lnTo>
                  <a:lnTo>
                    <a:pt x="0" y="0"/>
                  </a:lnTo>
                  <a:close/>
                </a:path>
              </a:pathLst>
            </a:custGeom>
            <a:blipFill>
              <a:blip r:embed="rId3"/>
              <a:stretch>
                <a:fillRect l="-10952" t="0" r="-20825" b="-10273"/>
              </a:stretch>
            </a:blipFill>
          </p:spPr>
        </p:sp>
        <p:sp>
          <p:nvSpPr>
            <p:cNvPr name="TextBox 7" id="7"/>
            <p:cNvSpPr txBox="true"/>
            <p:nvPr/>
          </p:nvSpPr>
          <p:spPr>
            <a:xfrm rot="0">
              <a:off x="133293" y="506550"/>
              <a:ext cx="5264672" cy="534670"/>
            </a:xfrm>
            <a:prstGeom prst="rect">
              <a:avLst/>
            </a:prstGeom>
          </p:spPr>
          <p:txBody>
            <a:bodyPr anchor="t" rtlCol="false" tIns="0" lIns="0" bIns="0" rIns="0">
              <a:spAutoFit/>
            </a:bodyPr>
            <a:lstStyle/>
            <a:p>
              <a:pPr algn="ctr">
                <a:lnSpc>
                  <a:spcPts val="3359"/>
                </a:lnSpc>
              </a:pPr>
              <a:r>
                <a:rPr lang="en-US" sz="2400">
                  <a:solidFill>
                    <a:srgbClr val="3B3B3B"/>
                  </a:solidFill>
                  <a:latin typeface="Roboto"/>
                  <a:ea typeface="Roboto"/>
                  <a:cs typeface="Roboto"/>
                  <a:sym typeface="Roboto"/>
                </a:rPr>
                <a:t>max_depth</a:t>
              </a:r>
            </a:p>
          </p:txBody>
        </p:sp>
        <p:sp>
          <p:nvSpPr>
            <p:cNvPr name="TextBox 8" id="8"/>
            <p:cNvSpPr txBox="true"/>
            <p:nvPr/>
          </p:nvSpPr>
          <p:spPr>
            <a:xfrm rot="0">
              <a:off x="133293" y="1580970"/>
              <a:ext cx="5264672" cy="2211070"/>
            </a:xfrm>
            <a:prstGeom prst="rect">
              <a:avLst/>
            </a:prstGeom>
          </p:spPr>
          <p:txBody>
            <a:bodyPr anchor="t" rtlCol="false" tIns="0" lIns="0" bIns="0" rIns="0">
              <a:spAutoFit/>
            </a:bodyPr>
            <a:lstStyle/>
            <a:p>
              <a:pPr algn="l">
                <a:lnSpc>
                  <a:spcPts val="3359"/>
                </a:lnSpc>
              </a:pPr>
              <a:r>
                <a:rPr lang="en-US" sz="2400">
                  <a:solidFill>
                    <a:srgbClr val="3B3B3B"/>
                  </a:solidFill>
                  <a:latin typeface="Roboto"/>
                  <a:ea typeface="Roboto"/>
                  <a:cs typeface="Roboto"/>
                  <a:sym typeface="Roboto"/>
                </a:rPr>
                <a:t>Độ sâu tối đa của cây. Giới hạn số lần phân chia từ gốc tới lá; nhỏ quá → under-fit, lớn quá → over-fit.</a:t>
              </a:r>
            </a:p>
          </p:txBody>
        </p:sp>
        <p:sp>
          <p:nvSpPr>
            <p:cNvPr name="AutoShape 9" id="9"/>
            <p:cNvSpPr/>
            <p:nvPr/>
          </p:nvSpPr>
          <p:spPr>
            <a:xfrm>
              <a:off x="339364" y="1263470"/>
              <a:ext cx="4852530" cy="0"/>
            </a:xfrm>
            <a:prstGeom prst="line">
              <a:avLst/>
            </a:prstGeom>
            <a:ln cap="rnd" w="12700">
              <a:solidFill>
                <a:srgbClr val="C8C8C8"/>
              </a:solidFill>
              <a:prstDash val="solid"/>
              <a:headEnd type="none" len="sm" w="sm"/>
              <a:tailEnd type="none" len="sm" w="sm"/>
            </a:ln>
          </p:spPr>
        </p:sp>
      </p:grpSp>
      <p:sp>
        <p:nvSpPr>
          <p:cNvPr name="Freeform 10" id="10"/>
          <p:cNvSpPr/>
          <p:nvPr/>
        </p:nvSpPr>
        <p:spPr>
          <a:xfrm flipH="false" flipV="false" rot="0">
            <a:off x="1394140" y="1482458"/>
            <a:ext cx="2445409" cy="362589"/>
          </a:xfrm>
          <a:custGeom>
            <a:avLst/>
            <a:gdLst/>
            <a:ahLst/>
            <a:cxnLst/>
            <a:rect r="r" b="b" t="t" l="l"/>
            <a:pathLst>
              <a:path h="362589" w="2445409">
                <a:moveTo>
                  <a:pt x="0" y="0"/>
                </a:moveTo>
                <a:lnTo>
                  <a:pt x="2445409" y="0"/>
                </a:lnTo>
                <a:lnTo>
                  <a:pt x="2445409" y="362588"/>
                </a:lnTo>
                <a:lnTo>
                  <a:pt x="0" y="362588"/>
                </a:lnTo>
                <a:lnTo>
                  <a:pt x="0" y="0"/>
                </a:lnTo>
                <a:close/>
              </a:path>
            </a:pathLst>
          </a:custGeom>
          <a:blipFill>
            <a:blip r:embed="rId4"/>
            <a:stretch>
              <a:fillRect l="0" t="-97747" r="0" b="-91414"/>
            </a:stretch>
          </a:blipFill>
        </p:spPr>
      </p:sp>
      <p:sp>
        <p:nvSpPr>
          <p:cNvPr name="Freeform 11" id="11"/>
          <p:cNvSpPr/>
          <p:nvPr/>
        </p:nvSpPr>
        <p:spPr>
          <a:xfrm flipH="false" flipV="false" rot="0">
            <a:off x="5224466" y="1731077"/>
            <a:ext cx="3919534" cy="3129388"/>
          </a:xfrm>
          <a:custGeom>
            <a:avLst/>
            <a:gdLst/>
            <a:ahLst/>
            <a:cxnLst/>
            <a:rect r="r" b="b" t="t" l="l"/>
            <a:pathLst>
              <a:path h="3129388" w="3919534">
                <a:moveTo>
                  <a:pt x="0" y="0"/>
                </a:moveTo>
                <a:lnTo>
                  <a:pt x="3919534" y="0"/>
                </a:lnTo>
                <a:lnTo>
                  <a:pt x="3919534" y="3129388"/>
                </a:lnTo>
                <a:lnTo>
                  <a:pt x="0" y="3129388"/>
                </a:lnTo>
                <a:lnTo>
                  <a:pt x="0" y="0"/>
                </a:lnTo>
                <a:close/>
              </a:path>
            </a:pathLst>
          </a:custGeom>
          <a:blipFill>
            <a:blip r:embed="rId3"/>
            <a:stretch>
              <a:fillRect l="-19115" t="0" r="-30310" b="-18141"/>
            </a:stretch>
          </a:blipFill>
        </p:spPr>
      </p:sp>
      <p:sp>
        <p:nvSpPr>
          <p:cNvPr name="AutoShape 12" id="12"/>
          <p:cNvSpPr/>
          <p:nvPr/>
        </p:nvSpPr>
        <p:spPr>
          <a:xfrm>
            <a:off x="5464945" y="2626391"/>
            <a:ext cx="3438577" cy="0"/>
          </a:xfrm>
          <a:prstGeom prst="line">
            <a:avLst/>
          </a:prstGeom>
          <a:ln cap="rnd" w="9525">
            <a:solidFill>
              <a:srgbClr val="C8C8C8"/>
            </a:solidFill>
            <a:prstDash val="solid"/>
            <a:headEnd type="none" len="sm" w="sm"/>
            <a:tailEnd type="none" len="sm" w="sm"/>
          </a:ln>
        </p:spPr>
      </p:sp>
      <p:grpSp>
        <p:nvGrpSpPr>
          <p:cNvPr name="Group 13" id="13"/>
          <p:cNvGrpSpPr/>
          <p:nvPr/>
        </p:nvGrpSpPr>
        <p:grpSpPr>
          <a:xfrm rot="0">
            <a:off x="5473825" y="1408723"/>
            <a:ext cx="3420816" cy="644707"/>
            <a:chOff x="0" y="0"/>
            <a:chExt cx="4561089" cy="859609"/>
          </a:xfrm>
        </p:grpSpPr>
        <p:sp>
          <p:nvSpPr>
            <p:cNvPr name="Freeform 14" id="14"/>
            <p:cNvSpPr/>
            <p:nvPr/>
          </p:nvSpPr>
          <p:spPr>
            <a:xfrm flipH="false" flipV="false" rot="0">
              <a:off x="0" y="0"/>
              <a:ext cx="4561089" cy="859609"/>
            </a:xfrm>
            <a:custGeom>
              <a:avLst/>
              <a:gdLst/>
              <a:ahLst/>
              <a:cxnLst/>
              <a:rect r="r" b="b" t="t" l="l"/>
              <a:pathLst>
                <a:path h="859609" w="4561089">
                  <a:moveTo>
                    <a:pt x="0" y="0"/>
                  </a:moveTo>
                  <a:lnTo>
                    <a:pt x="4561089" y="0"/>
                  </a:lnTo>
                  <a:lnTo>
                    <a:pt x="4561089" y="859609"/>
                  </a:lnTo>
                  <a:lnTo>
                    <a:pt x="0" y="859609"/>
                  </a:lnTo>
                  <a:lnTo>
                    <a:pt x="0" y="0"/>
                  </a:lnTo>
                  <a:close/>
                </a:path>
              </a:pathLst>
            </a:custGeom>
            <a:blipFill>
              <a:blip r:embed="rId4"/>
              <a:stretch>
                <a:fillRect l="0" t="-63267" r="0" b="-64227"/>
              </a:stretch>
            </a:blipFill>
          </p:spPr>
        </p:sp>
        <p:sp>
          <p:nvSpPr>
            <p:cNvPr name="TextBox 15" id="15"/>
            <p:cNvSpPr txBox="true"/>
            <p:nvPr/>
          </p:nvSpPr>
          <p:spPr>
            <a:xfrm rot="0">
              <a:off x="0" y="203573"/>
              <a:ext cx="4561089" cy="521552"/>
            </a:xfrm>
            <a:prstGeom prst="rect">
              <a:avLst/>
            </a:prstGeom>
          </p:spPr>
          <p:txBody>
            <a:bodyPr anchor="t" rtlCol="false" tIns="0" lIns="0" bIns="0" rIns="0">
              <a:spAutoFit/>
            </a:bodyPr>
            <a:lstStyle/>
            <a:p>
              <a:pPr algn="ctr" marL="0" indent="0" lvl="0">
                <a:lnSpc>
                  <a:spcPts val="3114"/>
                </a:lnSpc>
              </a:pPr>
              <a:r>
                <a:rPr lang="en-US" b="true" sz="2395">
                  <a:solidFill>
                    <a:srgbClr val="E45F14"/>
                  </a:solidFill>
                  <a:latin typeface="Roboto Bold"/>
                  <a:ea typeface="Roboto Bold"/>
                  <a:cs typeface="Roboto Bold"/>
                  <a:sym typeface="Roboto Bold"/>
                </a:rPr>
                <a:t>K-Nearest Neighbors </a:t>
              </a:r>
            </a:p>
          </p:txBody>
        </p:sp>
      </p:grpSp>
      <p:sp>
        <p:nvSpPr>
          <p:cNvPr name="Freeform 16" id="16"/>
          <p:cNvSpPr/>
          <p:nvPr/>
        </p:nvSpPr>
        <p:spPr>
          <a:xfrm flipH="false" flipV="false" rot="0">
            <a:off x="9677400" y="1713281"/>
            <a:ext cx="3919534" cy="3129388"/>
          </a:xfrm>
          <a:custGeom>
            <a:avLst/>
            <a:gdLst/>
            <a:ahLst/>
            <a:cxnLst/>
            <a:rect r="r" b="b" t="t" l="l"/>
            <a:pathLst>
              <a:path h="3129388" w="3919534">
                <a:moveTo>
                  <a:pt x="0" y="0"/>
                </a:moveTo>
                <a:lnTo>
                  <a:pt x="3919534" y="0"/>
                </a:lnTo>
                <a:lnTo>
                  <a:pt x="3919534" y="3129388"/>
                </a:lnTo>
                <a:lnTo>
                  <a:pt x="0" y="3129388"/>
                </a:lnTo>
                <a:lnTo>
                  <a:pt x="0" y="0"/>
                </a:lnTo>
                <a:close/>
              </a:path>
            </a:pathLst>
          </a:custGeom>
          <a:blipFill>
            <a:blip r:embed="rId3"/>
            <a:stretch>
              <a:fillRect l="-27782" t="0" r="-40381" b="-32957"/>
            </a:stretch>
          </a:blipFill>
        </p:spPr>
      </p:sp>
      <p:sp>
        <p:nvSpPr>
          <p:cNvPr name="AutoShape 17" id="17"/>
          <p:cNvSpPr/>
          <p:nvPr/>
        </p:nvSpPr>
        <p:spPr>
          <a:xfrm>
            <a:off x="9917878" y="2608595"/>
            <a:ext cx="3438577" cy="0"/>
          </a:xfrm>
          <a:prstGeom prst="line">
            <a:avLst/>
          </a:prstGeom>
          <a:ln cap="rnd" w="9525">
            <a:solidFill>
              <a:srgbClr val="C8C8C8"/>
            </a:solidFill>
            <a:prstDash val="solid"/>
            <a:headEnd type="none" len="sm" w="sm"/>
            <a:tailEnd type="none" len="sm" w="sm"/>
          </a:ln>
        </p:spPr>
      </p:sp>
      <p:grpSp>
        <p:nvGrpSpPr>
          <p:cNvPr name="Group 18" id="18"/>
          <p:cNvGrpSpPr/>
          <p:nvPr/>
        </p:nvGrpSpPr>
        <p:grpSpPr>
          <a:xfrm rot="0">
            <a:off x="9917878" y="1390927"/>
            <a:ext cx="3420816" cy="644707"/>
            <a:chOff x="0" y="0"/>
            <a:chExt cx="4561089" cy="859609"/>
          </a:xfrm>
        </p:grpSpPr>
        <p:sp>
          <p:nvSpPr>
            <p:cNvPr name="Freeform 19" id="19"/>
            <p:cNvSpPr/>
            <p:nvPr/>
          </p:nvSpPr>
          <p:spPr>
            <a:xfrm flipH="false" flipV="false" rot="0">
              <a:off x="0" y="0"/>
              <a:ext cx="4561089" cy="859609"/>
            </a:xfrm>
            <a:custGeom>
              <a:avLst/>
              <a:gdLst/>
              <a:ahLst/>
              <a:cxnLst/>
              <a:rect r="r" b="b" t="t" l="l"/>
              <a:pathLst>
                <a:path h="859609" w="4561089">
                  <a:moveTo>
                    <a:pt x="0" y="0"/>
                  </a:moveTo>
                  <a:lnTo>
                    <a:pt x="4561089" y="0"/>
                  </a:lnTo>
                  <a:lnTo>
                    <a:pt x="4561089" y="859609"/>
                  </a:lnTo>
                  <a:lnTo>
                    <a:pt x="0" y="859609"/>
                  </a:lnTo>
                  <a:lnTo>
                    <a:pt x="0" y="0"/>
                  </a:lnTo>
                  <a:close/>
                </a:path>
              </a:pathLst>
            </a:custGeom>
            <a:blipFill>
              <a:blip r:embed="rId4"/>
              <a:stretch>
                <a:fillRect l="0" t="-63267" r="0" b="-64227"/>
              </a:stretch>
            </a:blipFill>
          </p:spPr>
        </p:sp>
        <p:sp>
          <p:nvSpPr>
            <p:cNvPr name="TextBox 20" id="20"/>
            <p:cNvSpPr txBox="true"/>
            <p:nvPr/>
          </p:nvSpPr>
          <p:spPr>
            <a:xfrm rot="0">
              <a:off x="0" y="203573"/>
              <a:ext cx="4561089" cy="521552"/>
            </a:xfrm>
            <a:prstGeom prst="rect">
              <a:avLst/>
            </a:prstGeom>
          </p:spPr>
          <p:txBody>
            <a:bodyPr anchor="t" rtlCol="false" tIns="0" lIns="0" bIns="0" rIns="0">
              <a:spAutoFit/>
            </a:bodyPr>
            <a:lstStyle/>
            <a:p>
              <a:pPr algn="ctr" marL="0" indent="0" lvl="0">
                <a:lnSpc>
                  <a:spcPts val="3114"/>
                </a:lnSpc>
              </a:pPr>
              <a:r>
                <a:rPr lang="en-US" b="true" sz="2395">
                  <a:solidFill>
                    <a:srgbClr val="E45F14"/>
                  </a:solidFill>
                  <a:latin typeface="Roboto Bold"/>
                  <a:ea typeface="Roboto Bold"/>
                  <a:cs typeface="Roboto Bold"/>
                  <a:sym typeface="Roboto Bold"/>
                </a:rPr>
                <a:t>Logistic Regression</a:t>
              </a:r>
            </a:p>
          </p:txBody>
        </p:sp>
      </p:grpSp>
      <p:sp>
        <p:nvSpPr>
          <p:cNvPr name="Freeform 21" id="21"/>
          <p:cNvSpPr/>
          <p:nvPr/>
        </p:nvSpPr>
        <p:spPr>
          <a:xfrm flipH="false" flipV="false" rot="0">
            <a:off x="14166203" y="1605396"/>
            <a:ext cx="3919534" cy="3129388"/>
          </a:xfrm>
          <a:custGeom>
            <a:avLst/>
            <a:gdLst/>
            <a:ahLst/>
            <a:cxnLst/>
            <a:rect r="r" b="b" t="t" l="l"/>
            <a:pathLst>
              <a:path h="3129388" w="3919534">
                <a:moveTo>
                  <a:pt x="0" y="0"/>
                </a:moveTo>
                <a:lnTo>
                  <a:pt x="3919534" y="0"/>
                </a:lnTo>
                <a:lnTo>
                  <a:pt x="3919534" y="3129389"/>
                </a:lnTo>
                <a:lnTo>
                  <a:pt x="0" y="3129389"/>
                </a:lnTo>
                <a:lnTo>
                  <a:pt x="0" y="0"/>
                </a:lnTo>
                <a:close/>
              </a:path>
            </a:pathLst>
          </a:custGeom>
          <a:blipFill>
            <a:blip r:embed="rId3"/>
            <a:stretch>
              <a:fillRect l="-27782" t="0" r="-40381" b="-32957"/>
            </a:stretch>
          </a:blipFill>
        </p:spPr>
      </p:sp>
      <p:sp>
        <p:nvSpPr>
          <p:cNvPr name="AutoShape 22" id="22"/>
          <p:cNvSpPr/>
          <p:nvPr/>
        </p:nvSpPr>
        <p:spPr>
          <a:xfrm>
            <a:off x="14406681" y="2500710"/>
            <a:ext cx="3438577" cy="0"/>
          </a:xfrm>
          <a:prstGeom prst="line">
            <a:avLst/>
          </a:prstGeom>
          <a:ln cap="rnd" w="9525">
            <a:solidFill>
              <a:srgbClr val="C8C8C8"/>
            </a:solidFill>
            <a:prstDash val="solid"/>
            <a:headEnd type="none" len="sm" w="sm"/>
            <a:tailEnd type="none" len="sm" w="sm"/>
          </a:ln>
        </p:spPr>
      </p:sp>
      <p:grpSp>
        <p:nvGrpSpPr>
          <p:cNvPr name="Group 23" id="23"/>
          <p:cNvGrpSpPr/>
          <p:nvPr/>
        </p:nvGrpSpPr>
        <p:grpSpPr>
          <a:xfrm rot="0">
            <a:off x="13925840" y="1597869"/>
            <a:ext cx="4362160" cy="360045"/>
            <a:chOff x="0" y="0"/>
            <a:chExt cx="5816214" cy="480060"/>
          </a:xfrm>
        </p:grpSpPr>
        <p:sp>
          <p:nvSpPr>
            <p:cNvPr name="Freeform 24" id="24"/>
            <p:cNvSpPr/>
            <p:nvPr/>
          </p:nvSpPr>
          <p:spPr>
            <a:xfrm flipH="false" flipV="false" rot="0">
              <a:off x="204591" y="0"/>
              <a:ext cx="5407032" cy="480060"/>
            </a:xfrm>
            <a:custGeom>
              <a:avLst/>
              <a:gdLst/>
              <a:ahLst/>
              <a:cxnLst/>
              <a:rect r="r" b="b" t="t" l="l"/>
              <a:pathLst>
                <a:path h="480060" w="5407032">
                  <a:moveTo>
                    <a:pt x="0" y="0"/>
                  </a:moveTo>
                  <a:lnTo>
                    <a:pt x="5407032" y="0"/>
                  </a:lnTo>
                  <a:lnTo>
                    <a:pt x="5407032" y="480060"/>
                  </a:lnTo>
                  <a:lnTo>
                    <a:pt x="0" y="480060"/>
                  </a:lnTo>
                  <a:lnTo>
                    <a:pt x="0" y="0"/>
                  </a:lnTo>
                  <a:close/>
                </a:path>
              </a:pathLst>
            </a:custGeom>
            <a:blipFill>
              <a:blip r:embed="rId4"/>
              <a:stretch>
                <a:fillRect l="0" t="-196641" r="0" b="-186269"/>
              </a:stretch>
            </a:blipFill>
          </p:spPr>
        </p:sp>
        <p:sp>
          <p:nvSpPr>
            <p:cNvPr name="TextBox 25" id="25"/>
            <p:cNvSpPr txBox="true"/>
            <p:nvPr/>
          </p:nvSpPr>
          <p:spPr>
            <a:xfrm rot="0">
              <a:off x="0" y="-38100"/>
              <a:ext cx="5816214" cy="518160"/>
            </a:xfrm>
            <a:prstGeom prst="rect">
              <a:avLst/>
            </a:prstGeom>
          </p:spPr>
          <p:txBody>
            <a:bodyPr anchor="t" rtlCol="false" tIns="0" lIns="0" bIns="0" rIns="0">
              <a:spAutoFit/>
            </a:bodyPr>
            <a:lstStyle/>
            <a:p>
              <a:pPr algn="ctr" marL="0" indent="0" lvl="0">
                <a:lnSpc>
                  <a:spcPts val="3120"/>
                </a:lnSpc>
              </a:pPr>
              <a:r>
                <a:rPr lang="en-US" b="true" sz="2400">
                  <a:solidFill>
                    <a:srgbClr val="E45F14"/>
                  </a:solidFill>
                  <a:latin typeface="Roboto Bold"/>
                  <a:ea typeface="Roboto Bold"/>
                  <a:cs typeface="Roboto Bold"/>
                  <a:sym typeface="Roboto Bold"/>
                </a:rPr>
                <a:t>Support Vector Machine</a:t>
              </a:r>
            </a:p>
          </p:txBody>
        </p:sp>
      </p:grpSp>
      <p:sp>
        <p:nvSpPr>
          <p:cNvPr name="Freeform 26" id="26"/>
          <p:cNvSpPr/>
          <p:nvPr/>
        </p:nvSpPr>
        <p:spPr>
          <a:xfrm flipH="false" flipV="false" rot="0">
            <a:off x="15044081" y="6824280"/>
            <a:ext cx="3041656" cy="3041656"/>
          </a:xfrm>
          <a:custGeom>
            <a:avLst/>
            <a:gdLst/>
            <a:ahLst/>
            <a:cxnLst/>
            <a:rect r="r" b="b" t="t" l="l"/>
            <a:pathLst>
              <a:path h="3041656" w="3041656">
                <a:moveTo>
                  <a:pt x="0" y="0"/>
                </a:moveTo>
                <a:lnTo>
                  <a:pt x="3041656" y="0"/>
                </a:lnTo>
                <a:lnTo>
                  <a:pt x="3041656" y="3041655"/>
                </a:lnTo>
                <a:lnTo>
                  <a:pt x="0" y="30416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558314" y="8324111"/>
            <a:ext cx="4335517" cy="4114800"/>
          </a:xfrm>
          <a:custGeom>
            <a:avLst/>
            <a:gdLst/>
            <a:ahLst/>
            <a:cxnLst/>
            <a:rect r="r" b="b" t="t" l="l"/>
            <a:pathLst>
              <a:path h="4114800" w="4335517">
                <a:moveTo>
                  <a:pt x="0" y="0"/>
                </a:moveTo>
                <a:lnTo>
                  <a:pt x="4335518" y="0"/>
                </a:lnTo>
                <a:lnTo>
                  <a:pt x="433551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3426900" y="406135"/>
            <a:ext cx="10743874" cy="866458"/>
          </a:xfrm>
          <a:prstGeom prst="rect">
            <a:avLst/>
          </a:prstGeom>
        </p:spPr>
        <p:txBody>
          <a:bodyPr anchor="t" rtlCol="false" tIns="0" lIns="0" bIns="0" rIns="0">
            <a:spAutoFit/>
          </a:bodyPr>
          <a:lstStyle/>
          <a:p>
            <a:pPr algn="ctr">
              <a:lnSpc>
                <a:spcPts val="6857"/>
              </a:lnSpc>
            </a:pPr>
            <a:r>
              <a:rPr lang="en-US" sz="5274">
                <a:solidFill>
                  <a:srgbClr val="E45F14"/>
                </a:solidFill>
                <a:latin typeface="Roboto"/>
                <a:ea typeface="Roboto"/>
                <a:cs typeface="Roboto"/>
                <a:sym typeface="Roboto"/>
              </a:rPr>
              <a:t>4</a:t>
            </a:r>
            <a:r>
              <a:rPr lang="en-US" sz="5274">
                <a:solidFill>
                  <a:srgbClr val="E45F14"/>
                </a:solidFill>
                <a:latin typeface="Roboto"/>
                <a:ea typeface="Roboto"/>
                <a:cs typeface="Roboto"/>
                <a:sym typeface="Roboto"/>
              </a:rPr>
              <a:t> Các mô hình dự đoán</a:t>
            </a:r>
          </a:p>
        </p:txBody>
      </p:sp>
      <p:sp>
        <p:nvSpPr>
          <p:cNvPr name="TextBox 29" id="29"/>
          <p:cNvSpPr txBox="true"/>
          <p:nvPr/>
        </p:nvSpPr>
        <p:spPr>
          <a:xfrm rot="0">
            <a:off x="9038473"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18</a:t>
            </a:r>
          </a:p>
        </p:txBody>
      </p:sp>
      <p:sp>
        <p:nvSpPr>
          <p:cNvPr name="TextBox 30" id="30"/>
          <p:cNvSpPr txBox="true"/>
          <p:nvPr/>
        </p:nvSpPr>
        <p:spPr>
          <a:xfrm rot="0">
            <a:off x="1656099" y="1444358"/>
            <a:ext cx="1921492" cy="400689"/>
          </a:xfrm>
          <a:prstGeom prst="rect">
            <a:avLst/>
          </a:prstGeom>
        </p:spPr>
        <p:txBody>
          <a:bodyPr anchor="t" rtlCol="false" tIns="0" lIns="0" bIns="0" rIns="0">
            <a:spAutoFit/>
          </a:bodyPr>
          <a:lstStyle/>
          <a:p>
            <a:pPr algn="ctr" marL="0" indent="0" lvl="0">
              <a:lnSpc>
                <a:spcPts val="3114"/>
              </a:lnSpc>
            </a:pPr>
            <a:r>
              <a:rPr lang="en-US" b="true" sz="2395">
                <a:solidFill>
                  <a:srgbClr val="E45F14"/>
                </a:solidFill>
                <a:latin typeface="Roboto Bold"/>
                <a:ea typeface="Roboto Bold"/>
                <a:cs typeface="Roboto Bold"/>
                <a:sym typeface="Roboto Bold"/>
              </a:rPr>
              <a:t>Decision Tree</a:t>
            </a:r>
          </a:p>
        </p:txBody>
      </p:sp>
      <p:sp>
        <p:nvSpPr>
          <p:cNvPr name="TextBox 31" id="31"/>
          <p:cNvSpPr txBox="true"/>
          <p:nvPr/>
        </p:nvSpPr>
        <p:spPr>
          <a:xfrm rot="0">
            <a:off x="5318920" y="2082898"/>
            <a:ext cx="3730627" cy="386003"/>
          </a:xfrm>
          <a:prstGeom prst="rect">
            <a:avLst/>
          </a:prstGeom>
        </p:spPr>
        <p:txBody>
          <a:bodyPr anchor="t" rtlCol="false" tIns="0" lIns="0" bIns="0" rIns="0">
            <a:spAutoFit/>
          </a:bodyPr>
          <a:lstStyle/>
          <a:p>
            <a:pPr algn="ctr">
              <a:lnSpc>
                <a:spcPts val="3174"/>
              </a:lnSpc>
            </a:pPr>
            <a:r>
              <a:rPr lang="en-US" sz="2267">
                <a:solidFill>
                  <a:srgbClr val="3B3B3B"/>
                </a:solidFill>
                <a:latin typeface="Roboto"/>
                <a:ea typeface="Roboto"/>
                <a:cs typeface="Roboto"/>
                <a:sym typeface="Roboto"/>
              </a:rPr>
              <a:t>n_neighbors</a:t>
            </a:r>
          </a:p>
        </p:txBody>
      </p:sp>
      <p:sp>
        <p:nvSpPr>
          <p:cNvPr name="TextBox 32" id="32"/>
          <p:cNvSpPr txBox="true"/>
          <p:nvPr/>
        </p:nvSpPr>
        <p:spPr>
          <a:xfrm rot="0">
            <a:off x="5318920" y="2844248"/>
            <a:ext cx="3730627" cy="1969900"/>
          </a:xfrm>
          <a:prstGeom prst="rect">
            <a:avLst/>
          </a:prstGeom>
        </p:spPr>
        <p:txBody>
          <a:bodyPr anchor="t" rtlCol="false" tIns="0" lIns="0" bIns="0" rIns="0">
            <a:spAutoFit/>
          </a:bodyPr>
          <a:lstStyle/>
          <a:p>
            <a:pPr algn="l">
              <a:lnSpc>
                <a:spcPts val="3174"/>
              </a:lnSpc>
            </a:pPr>
            <a:r>
              <a:rPr lang="en-US" sz="2267">
                <a:solidFill>
                  <a:srgbClr val="3B3B3B"/>
                </a:solidFill>
                <a:latin typeface="Roboto"/>
                <a:ea typeface="Roboto"/>
                <a:cs typeface="Roboto"/>
                <a:sym typeface="Roboto"/>
              </a:rPr>
              <a:t>Số láng giềng được xét khi phân loại điểm mới; nhỏ quá → nhạy nhiễu, lớn quá → ranh giới mờ.</a:t>
            </a:r>
          </a:p>
          <a:p>
            <a:pPr algn="l">
              <a:lnSpc>
                <a:spcPts val="3174"/>
              </a:lnSpc>
            </a:pPr>
          </a:p>
        </p:txBody>
      </p:sp>
      <p:sp>
        <p:nvSpPr>
          <p:cNvPr name="TextBox 33" id="33"/>
          <p:cNvSpPr txBox="true"/>
          <p:nvPr/>
        </p:nvSpPr>
        <p:spPr>
          <a:xfrm rot="0">
            <a:off x="9771853" y="2065102"/>
            <a:ext cx="3730627" cy="386003"/>
          </a:xfrm>
          <a:prstGeom prst="rect">
            <a:avLst/>
          </a:prstGeom>
        </p:spPr>
        <p:txBody>
          <a:bodyPr anchor="t" rtlCol="false" tIns="0" lIns="0" bIns="0" rIns="0">
            <a:spAutoFit/>
          </a:bodyPr>
          <a:lstStyle/>
          <a:p>
            <a:pPr algn="ctr">
              <a:lnSpc>
                <a:spcPts val="3174"/>
              </a:lnSpc>
            </a:pPr>
            <a:r>
              <a:rPr lang="en-US" sz="2267">
                <a:solidFill>
                  <a:srgbClr val="3B3B3B"/>
                </a:solidFill>
                <a:latin typeface="Roboto"/>
                <a:ea typeface="Roboto"/>
                <a:cs typeface="Roboto"/>
                <a:sym typeface="Roboto"/>
              </a:rPr>
              <a:t>Tham số: C</a:t>
            </a:r>
          </a:p>
        </p:txBody>
      </p:sp>
      <p:sp>
        <p:nvSpPr>
          <p:cNvPr name="TextBox 34" id="34"/>
          <p:cNvSpPr txBox="true"/>
          <p:nvPr/>
        </p:nvSpPr>
        <p:spPr>
          <a:xfrm rot="0">
            <a:off x="9844866" y="2767335"/>
            <a:ext cx="3584602" cy="2298630"/>
          </a:xfrm>
          <a:prstGeom prst="rect">
            <a:avLst/>
          </a:prstGeom>
        </p:spPr>
        <p:txBody>
          <a:bodyPr anchor="t" rtlCol="false" tIns="0" lIns="0" bIns="0" rIns="0">
            <a:spAutoFit/>
          </a:bodyPr>
          <a:lstStyle/>
          <a:p>
            <a:pPr algn="just">
              <a:lnSpc>
                <a:spcPts val="3050"/>
              </a:lnSpc>
            </a:pPr>
            <a:r>
              <a:rPr lang="en-US" sz="2178">
                <a:solidFill>
                  <a:srgbClr val="3B3B3B"/>
                </a:solidFill>
                <a:latin typeface="Roboto"/>
                <a:ea typeface="Roboto"/>
                <a:cs typeface="Roboto"/>
                <a:sym typeface="Roboto"/>
              </a:rPr>
              <a:t>Độ mạnh của regularization. C lớn → phạt nhẹ →mô hình phức tạp; C nhỏ → phạt mạnh → mô hình đơn giản.</a:t>
            </a:r>
          </a:p>
          <a:p>
            <a:pPr algn="just">
              <a:lnSpc>
                <a:spcPts val="3050"/>
              </a:lnSpc>
            </a:pPr>
          </a:p>
          <a:p>
            <a:pPr algn="just">
              <a:lnSpc>
                <a:spcPts val="3050"/>
              </a:lnSpc>
            </a:pPr>
          </a:p>
        </p:txBody>
      </p:sp>
      <p:sp>
        <p:nvSpPr>
          <p:cNvPr name="TextBox 35" id="35"/>
          <p:cNvSpPr txBox="true"/>
          <p:nvPr/>
        </p:nvSpPr>
        <p:spPr>
          <a:xfrm rot="0">
            <a:off x="14260656" y="1957218"/>
            <a:ext cx="3730627" cy="386003"/>
          </a:xfrm>
          <a:prstGeom prst="rect">
            <a:avLst/>
          </a:prstGeom>
        </p:spPr>
        <p:txBody>
          <a:bodyPr anchor="t" rtlCol="false" tIns="0" lIns="0" bIns="0" rIns="0">
            <a:spAutoFit/>
          </a:bodyPr>
          <a:lstStyle/>
          <a:p>
            <a:pPr algn="ctr">
              <a:lnSpc>
                <a:spcPts val="3174"/>
              </a:lnSpc>
            </a:pPr>
            <a:r>
              <a:rPr lang="en-US" sz="2267">
                <a:solidFill>
                  <a:srgbClr val="3B3B3B"/>
                </a:solidFill>
                <a:latin typeface="Roboto"/>
                <a:ea typeface="Roboto"/>
                <a:cs typeface="Roboto"/>
                <a:sym typeface="Roboto"/>
              </a:rPr>
              <a:t>Tham số: C</a:t>
            </a:r>
          </a:p>
        </p:txBody>
      </p:sp>
      <p:sp>
        <p:nvSpPr>
          <p:cNvPr name="TextBox 36" id="36"/>
          <p:cNvSpPr txBox="true"/>
          <p:nvPr/>
        </p:nvSpPr>
        <p:spPr>
          <a:xfrm rot="0">
            <a:off x="14314619" y="2659450"/>
            <a:ext cx="3584602" cy="2298630"/>
          </a:xfrm>
          <a:prstGeom prst="rect">
            <a:avLst/>
          </a:prstGeom>
        </p:spPr>
        <p:txBody>
          <a:bodyPr anchor="t" rtlCol="false" tIns="0" lIns="0" bIns="0" rIns="0">
            <a:spAutoFit/>
          </a:bodyPr>
          <a:lstStyle/>
          <a:p>
            <a:pPr algn="just">
              <a:lnSpc>
                <a:spcPts val="3050"/>
              </a:lnSpc>
            </a:pPr>
            <a:r>
              <a:rPr lang="en-US" sz="2178">
                <a:solidFill>
                  <a:srgbClr val="3B3B3B"/>
                </a:solidFill>
                <a:latin typeface="Roboto"/>
                <a:ea typeface="Roboto"/>
                <a:cs typeface="Roboto"/>
                <a:sym typeface="Roboto"/>
              </a:rPr>
              <a:t>Trade-off giữa margin và lỗi trên train. C lớn →margin hẹp, ít lỗi train; C nhỏ → margin rộng, cho phép</a:t>
            </a:r>
          </a:p>
          <a:p>
            <a:pPr algn="just">
              <a:lnSpc>
                <a:spcPts val="3050"/>
              </a:lnSpc>
            </a:pPr>
            <a:r>
              <a:rPr lang="en-US" sz="2178">
                <a:solidFill>
                  <a:srgbClr val="3B3B3B"/>
                </a:solidFill>
                <a:latin typeface="Roboto"/>
                <a:ea typeface="Roboto"/>
                <a:cs typeface="Roboto"/>
                <a:sym typeface="Roboto"/>
              </a:rPr>
              <a:t>lỗi train.</a:t>
            </a:r>
          </a:p>
          <a:p>
            <a:pPr algn="just">
              <a:lnSpc>
                <a:spcPts val="3050"/>
              </a:lnSpc>
            </a:pPr>
          </a:p>
        </p:txBody>
      </p:sp>
      <p:sp>
        <p:nvSpPr>
          <p:cNvPr name="TextBox 37" id="37"/>
          <p:cNvSpPr txBox="true"/>
          <p:nvPr/>
        </p:nvSpPr>
        <p:spPr>
          <a:xfrm rot="0">
            <a:off x="921278" y="5446965"/>
            <a:ext cx="16445444" cy="83439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Roboto Bold"/>
                <a:ea typeface="Roboto Bold"/>
                <a:cs typeface="Roboto Bold"/>
                <a:sym typeface="Roboto Bold"/>
              </a:rPr>
              <a:t>Điều chỉnh tham số với GridSearchCV:</a:t>
            </a:r>
            <a:r>
              <a:rPr lang="en-US" sz="2400">
                <a:solidFill>
                  <a:srgbClr val="000000"/>
                </a:solidFill>
                <a:latin typeface="Roboto"/>
                <a:ea typeface="Roboto"/>
                <a:cs typeface="Roboto"/>
                <a:sym typeface="Roboto"/>
              </a:rPr>
              <a:t> </a:t>
            </a:r>
            <a:r>
              <a:rPr lang="en-US" sz="2400">
                <a:solidFill>
                  <a:srgbClr val="000000"/>
                </a:solidFill>
                <a:latin typeface="Roboto"/>
                <a:ea typeface="Roboto"/>
                <a:cs typeface="Roboto"/>
                <a:sym typeface="Roboto"/>
              </a:rPr>
              <a:t>giúp điều chỉnh và lựa chọn các tham số phù hợp để đạt kết quả tốt nhất cho mô hình. Gồm các bước:</a:t>
            </a:r>
          </a:p>
        </p:txBody>
      </p:sp>
      <p:sp>
        <p:nvSpPr>
          <p:cNvPr name="TextBox 38" id="38"/>
          <p:cNvSpPr txBox="true"/>
          <p:nvPr/>
        </p:nvSpPr>
        <p:spPr>
          <a:xfrm rot="0">
            <a:off x="1394140" y="6586155"/>
            <a:ext cx="10906423" cy="1672590"/>
          </a:xfrm>
          <a:prstGeom prst="rect">
            <a:avLst/>
          </a:prstGeom>
        </p:spPr>
        <p:txBody>
          <a:bodyPr anchor="t" rtlCol="false" tIns="0" lIns="0" bIns="0" rIns="0">
            <a:spAutoFit/>
          </a:bodyPr>
          <a:lstStyle/>
          <a:p>
            <a:pPr algn="l" marL="518160" indent="-259080" lvl="1">
              <a:lnSpc>
                <a:spcPts val="3359"/>
              </a:lnSpc>
              <a:buAutoNum type="arabicPeriod" startAt="1"/>
            </a:pPr>
            <a:r>
              <a:rPr lang="en-US" sz="2400">
                <a:solidFill>
                  <a:srgbClr val="000000"/>
                </a:solidFill>
                <a:latin typeface="Roboto"/>
                <a:ea typeface="Roboto"/>
                <a:cs typeface="Roboto"/>
                <a:sym typeface="Roboto"/>
              </a:rPr>
              <a:t>Đặt tên và định nghĩa các giá trị của tham số cho mỗi mô hình.</a:t>
            </a:r>
          </a:p>
          <a:p>
            <a:pPr algn="l" marL="518160" indent="-259080" lvl="1">
              <a:lnSpc>
                <a:spcPts val="3359"/>
              </a:lnSpc>
              <a:buAutoNum type="arabicPeriod" startAt="1"/>
            </a:pPr>
            <a:r>
              <a:rPr lang="en-US" sz="2400">
                <a:solidFill>
                  <a:srgbClr val="000000"/>
                </a:solidFill>
                <a:latin typeface="Roboto"/>
                <a:ea typeface="Roboto"/>
                <a:cs typeface="Roboto"/>
                <a:sym typeface="Roboto"/>
              </a:rPr>
              <a:t>Sử dụng GridSearchCV để tìm kiếm giá trị tham số tốt nhất cho mỗi mô hình:.</a:t>
            </a:r>
          </a:p>
          <a:p>
            <a:pPr algn="l" marL="518160" indent="-259080" lvl="1">
              <a:lnSpc>
                <a:spcPts val="3359"/>
              </a:lnSpc>
              <a:buFont typeface="Arial"/>
              <a:buChar char="•"/>
            </a:pPr>
            <a:r>
              <a:rPr lang="en-US" sz="2400">
                <a:solidFill>
                  <a:srgbClr val="000000"/>
                </a:solidFill>
                <a:latin typeface="Roboto"/>
                <a:ea typeface="Roboto"/>
                <a:cs typeface="Roboto"/>
                <a:sym typeface="Roboto"/>
              </a:rPr>
              <a:t>Mỗi mô hình được đánh giá qua 5-Fold Cross Validation (cv = 5).</a:t>
            </a:r>
          </a:p>
          <a:p>
            <a:pPr algn="l" marL="518160" indent="-259080" lvl="1">
              <a:lnSpc>
                <a:spcPts val="3359"/>
              </a:lnSpc>
              <a:buFont typeface="Arial"/>
              <a:buChar char="•"/>
            </a:pPr>
            <a:r>
              <a:rPr lang="en-US" sz="2400">
                <a:solidFill>
                  <a:srgbClr val="000000"/>
                </a:solidFill>
                <a:latin typeface="Roboto"/>
                <a:ea typeface="Roboto"/>
                <a:cs typeface="Roboto"/>
                <a:sym typeface="Roboto"/>
              </a:rPr>
              <a:t>Tiêu chí đánh giá cho mỗi mô hình là độ chính xác (accuracy).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5253653" y="594164"/>
            <a:ext cx="8148119" cy="3742693"/>
          </a:xfrm>
          <a:custGeom>
            <a:avLst/>
            <a:gdLst/>
            <a:ahLst/>
            <a:cxnLst/>
            <a:rect r="r" b="b" t="t" l="l"/>
            <a:pathLst>
              <a:path h="3742693" w="8148119">
                <a:moveTo>
                  <a:pt x="0" y="0"/>
                </a:moveTo>
                <a:lnTo>
                  <a:pt x="8148119" y="0"/>
                </a:lnTo>
                <a:lnTo>
                  <a:pt x="8148119" y="3742693"/>
                </a:lnTo>
                <a:lnTo>
                  <a:pt x="0" y="3742693"/>
                </a:lnTo>
                <a:lnTo>
                  <a:pt x="0" y="0"/>
                </a:lnTo>
                <a:close/>
              </a:path>
            </a:pathLst>
          </a:custGeom>
          <a:blipFill>
            <a:blip r:embed="rId2"/>
            <a:stretch>
              <a:fillRect l="0" t="-17179" r="0" b="-20247"/>
            </a:stretch>
          </a:blipFill>
        </p:spPr>
      </p:sp>
      <p:grpSp>
        <p:nvGrpSpPr>
          <p:cNvPr name="Group 3" id="3"/>
          <p:cNvGrpSpPr/>
          <p:nvPr/>
        </p:nvGrpSpPr>
        <p:grpSpPr>
          <a:xfrm rot="0">
            <a:off x="0" y="8876399"/>
            <a:ext cx="18288000" cy="1952277"/>
            <a:chOff x="0" y="0"/>
            <a:chExt cx="6186311" cy="660400"/>
          </a:xfrm>
        </p:grpSpPr>
        <p:sp>
          <p:nvSpPr>
            <p:cNvPr name="Freeform 4" id="4"/>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F6D8B6"/>
            </a:solidFill>
          </p:spPr>
        </p:sp>
      </p:grpSp>
      <p:sp>
        <p:nvSpPr>
          <p:cNvPr name="Freeform 5" id="5"/>
          <p:cNvSpPr/>
          <p:nvPr/>
        </p:nvSpPr>
        <p:spPr>
          <a:xfrm flipH="false" flipV="false" rot="0">
            <a:off x="3224468" y="4581561"/>
            <a:ext cx="12970571" cy="3742693"/>
          </a:xfrm>
          <a:custGeom>
            <a:avLst/>
            <a:gdLst/>
            <a:ahLst/>
            <a:cxnLst/>
            <a:rect r="r" b="b" t="t" l="l"/>
            <a:pathLst>
              <a:path h="3742693" w="12970571">
                <a:moveTo>
                  <a:pt x="0" y="0"/>
                </a:moveTo>
                <a:lnTo>
                  <a:pt x="12970570" y="0"/>
                </a:lnTo>
                <a:lnTo>
                  <a:pt x="12970570" y="3742693"/>
                </a:lnTo>
                <a:lnTo>
                  <a:pt x="0" y="3742693"/>
                </a:lnTo>
                <a:lnTo>
                  <a:pt x="0" y="0"/>
                </a:lnTo>
                <a:close/>
              </a:path>
            </a:pathLst>
          </a:custGeom>
          <a:blipFill>
            <a:blip r:embed="rId2"/>
            <a:stretch>
              <a:fillRect l="0" t="-56940" r="0" b="-61823"/>
            </a:stretch>
          </a:blipFill>
        </p:spPr>
      </p:sp>
      <p:sp>
        <p:nvSpPr>
          <p:cNvPr name="Freeform 6" id="6"/>
          <p:cNvSpPr/>
          <p:nvPr/>
        </p:nvSpPr>
        <p:spPr>
          <a:xfrm flipH="false" flipV="false" rot="0">
            <a:off x="8903522" y="9441849"/>
            <a:ext cx="817361" cy="816339"/>
          </a:xfrm>
          <a:custGeom>
            <a:avLst/>
            <a:gdLst/>
            <a:ahLst/>
            <a:cxnLst/>
            <a:rect r="r" b="b" t="t" l="l"/>
            <a:pathLst>
              <a:path h="816339" w="817361">
                <a:moveTo>
                  <a:pt x="0" y="0"/>
                </a:moveTo>
                <a:lnTo>
                  <a:pt x="817361" y="0"/>
                </a:lnTo>
                <a:lnTo>
                  <a:pt x="817361" y="816340"/>
                </a:lnTo>
                <a:lnTo>
                  <a:pt x="0" y="816340"/>
                </a:lnTo>
                <a:lnTo>
                  <a:pt x="0" y="0"/>
                </a:lnTo>
                <a:close/>
              </a:path>
            </a:pathLst>
          </a:custGeom>
          <a:blipFill>
            <a:blip r:embed="rId3"/>
            <a:stretch>
              <a:fillRect l="0" t="0" r="0" b="0"/>
            </a:stretch>
          </a:blipFill>
        </p:spPr>
      </p:sp>
      <p:sp>
        <p:nvSpPr>
          <p:cNvPr name="Freeform 7" id="7"/>
          <p:cNvSpPr/>
          <p:nvPr/>
        </p:nvSpPr>
        <p:spPr>
          <a:xfrm flipH="false" flipV="false" rot="0">
            <a:off x="13949613" y="336018"/>
            <a:ext cx="3918791" cy="2451025"/>
          </a:xfrm>
          <a:custGeom>
            <a:avLst/>
            <a:gdLst/>
            <a:ahLst/>
            <a:cxnLst/>
            <a:rect r="r" b="b" t="t" l="l"/>
            <a:pathLst>
              <a:path h="2451025" w="3918791">
                <a:moveTo>
                  <a:pt x="0" y="0"/>
                </a:moveTo>
                <a:lnTo>
                  <a:pt x="3918791" y="0"/>
                </a:lnTo>
                <a:lnTo>
                  <a:pt x="3918791" y="2451025"/>
                </a:lnTo>
                <a:lnTo>
                  <a:pt x="0" y="2451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74101" y="1328207"/>
            <a:ext cx="2896453" cy="2917673"/>
          </a:xfrm>
          <a:custGeom>
            <a:avLst/>
            <a:gdLst/>
            <a:ahLst/>
            <a:cxnLst/>
            <a:rect r="r" b="b" t="t" l="l"/>
            <a:pathLst>
              <a:path h="2917673" w="2896453">
                <a:moveTo>
                  <a:pt x="0" y="0"/>
                </a:moveTo>
                <a:lnTo>
                  <a:pt x="2896454" y="0"/>
                </a:lnTo>
                <a:lnTo>
                  <a:pt x="2896454" y="2917672"/>
                </a:lnTo>
                <a:lnTo>
                  <a:pt x="0" y="29176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2559" y="9054489"/>
            <a:ext cx="2817170" cy="1203700"/>
          </a:xfrm>
          <a:custGeom>
            <a:avLst/>
            <a:gdLst/>
            <a:ahLst/>
            <a:cxnLst/>
            <a:rect r="r" b="b" t="t" l="l"/>
            <a:pathLst>
              <a:path h="1203700" w="2817170">
                <a:moveTo>
                  <a:pt x="0" y="0"/>
                </a:moveTo>
                <a:lnTo>
                  <a:pt x="2817170" y="0"/>
                </a:lnTo>
                <a:lnTo>
                  <a:pt x="2817170" y="1203700"/>
                </a:lnTo>
                <a:lnTo>
                  <a:pt x="0" y="1203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482864" y="1485330"/>
            <a:ext cx="7689697" cy="1998980"/>
          </a:xfrm>
          <a:prstGeom prst="rect">
            <a:avLst/>
          </a:prstGeom>
        </p:spPr>
        <p:txBody>
          <a:bodyPr anchor="t" rtlCol="false" tIns="0" lIns="0" bIns="0" rIns="0">
            <a:spAutoFit/>
          </a:bodyPr>
          <a:lstStyle/>
          <a:p>
            <a:pPr algn="ctr">
              <a:lnSpc>
                <a:spcPts val="7930"/>
              </a:lnSpc>
            </a:pPr>
            <a:r>
              <a:rPr lang="en-US" sz="6100" b="true">
                <a:solidFill>
                  <a:srgbClr val="E45F14"/>
                </a:solidFill>
                <a:latin typeface="Roboto Bold"/>
                <a:ea typeface="Roboto Bold"/>
                <a:cs typeface="Roboto Bold"/>
                <a:sym typeface="Roboto Bold"/>
              </a:rPr>
              <a:t>5.</a:t>
            </a:r>
            <a:r>
              <a:rPr lang="en-US" sz="6100" b="true">
                <a:solidFill>
                  <a:srgbClr val="E45F14"/>
                </a:solidFill>
                <a:latin typeface="Roboto Bold"/>
                <a:ea typeface="Roboto Bold"/>
                <a:cs typeface="Roboto Bold"/>
                <a:sym typeface="Roboto Bold"/>
              </a:rPr>
              <a:t> Kết quả và So sánh các Mô hình</a:t>
            </a:r>
          </a:p>
        </p:txBody>
      </p:sp>
      <p:sp>
        <p:nvSpPr>
          <p:cNvPr name="TextBox 11" id="11"/>
          <p:cNvSpPr txBox="true"/>
          <p:nvPr/>
        </p:nvSpPr>
        <p:spPr>
          <a:xfrm rot="0">
            <a:off x="4190200" y="5220078"/>
            <a:ext cx="11039106" cy="2389459"/>
          </a:xfrm>
          <a:prstGeom prst="rect">
            <a:avLst/>
          </a:prstGeom>
        </p:spPr>
        <p:txBody>
          <a:bodyPr anchor="t" rtlCol="false" tIns="0" lIns="0" bIns="0" rIns="0">
            <a:spAutoFit/>
          </a:bodyPr>
          <a:lstStyle/>
          <a:p>
            <a:pPr algn="ctr">
              <a:lnSpc>
                <a:spcPts val="4797"/>
              </a:lnSpc>
              <a:spcBef>
                <a:spcPct val="0"/>
              </a:spcBef>
            </a:pPr>
            <a:r>
              <a:rPr lang="en-US" sz="3426">
                <a:solidFill>
                  <a:srgbClr val="000000"/>
                </a:solidFill>
                <a:latin typeface="Roboto"/>
                <a:ea typeface="Roboto"/>
                <a:cs typeface="Roboto"/>
                <a:sym typeface="Roboto"/>
              </a:rPr>
              <a:t>Trong phần này, nhóm sử dụng 4 mô hình phân loại để dự đoán bệnh Alzheimer: Decision Tree, KNN, Logistic Regression, và SVM. Các chỉ số đánh giá hiệu suất bao gồm precision, recall, f1-score, và accuracy.</a:t>
            </a:r>
          </a:p>
        </p:txBody>
      </p:sp>
      <p:sp>
        <p:nvSpPr>
          <p:cNvPr name="TextBox 12" id="12"/>
          <p:cNvSpPr txBox="true"/>
          <p:nvPr/>
        </p:nvSpPr>
        <p:spPr>
          <a:xfrm rot="0">
            <a:off x="9038473" y="9665446"/>
            <a:ext cx="547459" cy="344805"/>
          </a:xfrm>
          <a:prstGeom prst="rect">
            <a:avLst/>
          </a:prstGeom>
        </p:spPr>
        <p:txBody>
          <a:bodyPr anchor="t" rtlCol="false" tIns="0" lIns="0" bIns="0" rIns="0">
            <a:spAutoFit/>
          </a:bodyPr>
          <a:lstStyle/>
          <a:p>
            <a:pPr algn="ctr" marL="0" indent="0" lvl="0">
              <a:lnSpc>
                <a:spcPts val="2729"/>
              </a:lnSpc>
            </a:pPr>
            <a:r>
              <a:rPr lang="en-US" sz="2099" spc="-62">
                <a:solidFill>
                  <a:srgbClr val="E45F14"/>
                </a:solidFill>
                <a:latin typeface="Roboto"/>
                <a:ea typeface="Roboto"/>
                <a:cs typeface="Roboto"/>
                <a:sym typeface="Roboto"/>
              </a:rPr>
              <a:t>19</a:t>
            </a:r>
          </a:p>
        </p:txBody>
      </p:sp>
      <p:sp>
        <p:nvSpPr>
          <p:cNvPr name="Freeform 13" id="13"/>
          <p:cNvSpPr/>
          <p:nvPr/>
        </p:nvSpPr>
        <p:spPr>
          <a:xfrm flipH="true" flipV="false" rot="0">
            <a:off x="15229306" y="9054489"/>
            <a:ext cx="2817170" cy="1203700"/>
          </a:xfrm>
          <a:custGeom>
            <a:avLst/>
            <a:gdLst/>
            <a:ahLst/>
            <a:cxnLst/>
            <a:rect r="r" b="b" t="t" l="l"/>
            <a:pathLst>
              <a:path h="1203700" w="2817170">
                <a:moveTo>
                  <a:pt x="2817170" y="0"/>
                </a:moveTo>
                <a:lnTo>
                  <a:pt x="0" y="0"/>
                </a:lnTo>
                <a:lnTo>
                  <a:pt x="0" y="1203700"/>
                </a:lnTo>
                <a:lnTo>
                  <a:pt x="2817170" y="1203700"/>
                </a:lnTo>
                <a:lnTo>
                  <a:pt x="28171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38377"/>
            <a:ext cx="817361" cy="816339"/>
          </a:xfrm>
          <a:custGeom>
            <a:avLst/>
            <a:gdLst/>
            <a:ahLst/>
            <a:cxnLst/>
            <a:rect r="r" b="b" t="t" l="l"/>
            <a:pathLst>
              <a:path h="816339" w="817361">
                <a:moveTo>
                  <a:pt x="0" y="0"/>
                </a:moveTo>
                <a:lnTo>
                  <a:pt x="817361" y="0"/>
                </a:lnTo>
                <a:lnTo>
                  <a:pt x="817361" y="816339"/>
                </a:lnTo>
                <a:lnTo>
                  <a:pt x="0" y="816339"/>
                </a:lnTo>
                <a:lnTo>
                  <a:pt x="0" y="0"/>
                </a:lnTo>
                <a:close/>
              </a:path>
            </a:pathLst>
          </a:custGeom>
          <a:blipFill>
            <a:blip r:embed="rId2"/>
            <a:stretch>
              <a:fillRect l="0" t="0" r="0" b="0"/>
            </a:stretch>
          </a:blipFill>
        </p:spPr>
      </p:sp>
      <p:grpSp>
        <p:nvGrpSpPr>
          <p:cNvPr name="Group 3" id="3"/>
          <p:cNvGrpSpPr/>
          <p:nvPr/>
        </p:nvGrpSpPr>
        <p:grpSpPr>
          <a:xfrm rot="0">
            <a:off x="10658196" y="2444556"/>
            <a:ext cx="3703621" cy="2992542"/>
            <a:chOff x="0" y="0"/>
            <a:chExt cx="2515158" cy="2032258"/>
          </a:xfrm>
        </p:grpSpPr>
        <p:sp>
          <p:nvSpPr>
            <p:cNvPr name="Freeform 4" id="4"/>
            <p:cNvSpPr/>
            <p:nvPr/>
          </p:nvSpPr>
          <p:spPr>
            <a:xfrm flipH="false" flipV="false" rot="0">
              <a:off x="0" y="0"/>
              <a:ext cx="2515158" cy="2032259"/>
            </a:xfrm>
            <a:custGeom>
              <a:avLst/>
              <a:gdLst/>
              <a:ahLst/>
              <a:cxnLst/>
              <a:rect r="r" b="b" t="t" l="l"/>
              <a:pathLst>
                <a:path h="2032259" w="2515158">
                  <a:moveTo>
                    <a:pt x="2390698" y="2032259"/>
                  </a:moveTo>
                  <a:lnTo>
                    <a:pt x="124460" y="2032259"/>
                  </a:lnTo>
                  <a:cubicBezTo>
                    <a:pt x="55880" y="2032259"/>
                    <a:pt x="0" y="1976379"/>
                    <a:pt x="0" y="1907798"/>
                  </a:cubicBezTo>
                  <a:lnTo>
                    <a:pt x="0" y="124460"/>
                  </a:lnTo>
                  <a:cubicBezTo>
                    <a:pt x="0" y="55880"/>
                    <a:pt x="55880" y="0"/>
                    <a:pt x="124460" y="0"/>
                  </a:cubicBezTo>
                  <a:lnTo>
                    <a:pt x="2390698" y="0"/>
                  </a:lnTo>
                  <a:cubicBezTo>
                    <a:pt x="2459278" y="0"/>
                    <a:pt x="2515158" y="55880"/>
                    <a:pt x="2515158" y="124460"/>
                  </a:cubicBezTo>
                  <a:lnTo>
                    <a:pt x="2515158" y="1907799"/>
                  </a:lnTo>
                  <a:cubicBezTo>
                    <a:pt x="2515158" y="1976379"/>
                    <a:pt x="2459278" y="2032259"/>
                    <a:pt x="2390698" y="2032259"/>
                  </a:cubicBezTo>
                  <a:close/>
                </a:path>
              </a:pathLst>
            </a:custGeom>
            <a:solidFill>
              <a:srgbClr val="F6D8B6"/>
            </a:solidFill>
          </p:spPr>
        </p:sp>
      </p:grpSp>
      <p:grpSp>
        <p:nvGrpSpPr>
          <p:cNvPr name="Group 5" id="5"/>
          <p:cNvGrpSpPr/>
          <p:nvPr/>
        </p:nvGrpSpPr>
        <p:grpSpPr>
          <a:xfrm rot="0">
            <a:off x="12698512" y="6270050"/>
            <a:ext cx="3703621" cy="3274299"/>
            <a:chOff x="0" y="0"/>
            <a:chExt cx="2515158" cy="2223602"/>
          </a:xfrm>
        </p:grpSpPr>
        <p:sp>
          <p:nvSpPr>
            <p:cNvPr name="Freeform 6" id="6"/>
            <p:cNvSpPr/>
            <p:nvPr/>
          </p:nvSpPr>
          <p:spPr>
            <a:xfrm flipH="false" flipV="false" rot="0">
              <a:off x="0" y="0"/>
              <a:ext cx="2515158" cy="2223602"/>
            </a:xfrm>
            <a:custGeom>
              <a:avLst/>
              <a:gdLst/>
              <a:ahLst/>
              <a:cxnLst/>
              <a:rect r="r" b="b" t="t" l="l"/>
              <a:pathLst>
                <a:path h="2223602" w="2515158">
                  <a:moveTo>
                    <a:pt x="2390698" y="2223602"/>
                  </a:moveTo>
                  <a:lnTo>
                    <a:pt x="124460" y="2223602"/>
                  </a:lnTo>
                  <a:cubicBezTo>
                    <a:pt x="55880" y="2223602"/>
                    <a:pt x="0" y="2167722"/>
                    <a:pt x="0" y="2099142"/>
                  </a:cubicBezTo>
                  <a:lnTo>
                    <a:pt x="0" y="124460"/>
                  </a:lnTo>
                  <a:cubicBezTo>
                    <a:pt x="0" y="55880"/>
                    <a:pt x="55880" y="0"/>
                    <a:pt x="124460" y="0"/>
                  </a:cubicBezTo>
                  <a:lnTo>
                    <a:pt x="2390698" y="0"/>
                  </a:lnTo>
                  <a:cubicBezTo>
                    <a:pt x="2459278" y="0"/>
                    <a:pt x="2515158" y="55880"/>
                    <a:pt x="2515158" y="124460"/>
                  </a:cubicBezTo>
                  <a:lnTo>
                    <a:pt x="2515158" y="2099142"/>
                  </a:lnTo>
                  <a:cubicBezTo>
                    <a:pt x="2515158" y="2167722"/>
                    <a:pt x="2459278" y="2223602"/>
                    <a:pt x="2390698" y="2223602"/>
                  </a:cubicBezTo>
                  <a:close/>
                </a:path>
              </a:pathLst>
            </a:custGeom>
            <a:solidFill>
              <a:srgbClr val="F6D8B6"/>
            </a:solidFill>
          </p:spPr>
        </p:sp>
      </p:grpSp>
      <p:grpSp>
        <p:nvGrpSpPr>
          <p:cNvPr name="Group 7" id="7"/>
          <p:cNvGrpSpPr/>
          <p:nvPr/>
        </p:nvGrpSpPr>
        <p:grpSpPr>
          <a:xfrm rot="0">
            <a:off x="6954575" y="6270050"/>
            <a:ext cx="3703621" cy="3274299"/>
            <a:chOff x="0" y="0"/>
            <a:chExt cx="2515158" cy="2223602"/>
          </a:xfrm>
        </p:grpSpPr>
        <p:sp>
          <p:nvSpPr>
            <p:cNvPr name="Freeform 8" id="8"/>
            <p:cNvSpPr/>
            <p:nvPr/>
          </p:nvSpPr>
          <p:spPr>
            <a:xfrm flipH="false" flipV="false" rot="0">
              <a:off x="0" y="0"/>
              <a:ext cx="2515158" cy="2223602"/>
            </a:xfrm>
            <a:custGeom>
              <a:avLst/>
              <a:gdLst/>
              <a:ahLst/>
              <a:cxnLst/>
              <a:rect r="r" b="b" t="t" l="l"/>
              <a:pathLst>
                <a:path h="2223602" w="2515158">
                  <a:moveTo>
                    <a:pt x="2390698" y="2223602"/>
                  </a:moveTo>
                  <a:lnTo>
                    <a:pt x="124460" y="2223602"/>
                  </a:lnTo>
                  <a:cubicBezTo>
                    <a:pt x="55880" y="2223602"/>
                    <a:pt x="0" y="2167722"/>
                    <a:pt x="0" y="2099142"/>
                  </a:cubicBezTo>
                  <a:lnTo>
                    <a:pt x="0" y="124460"/>
                  </a:lnTo>
                  <a:cubicBezTo>
                    <a:pt x="0" y="55880"/>
                    <a:pt x="55880" y="0"/>
                    <a:pt x="124460" y="0"/>
                  </a:cubicBezTo>
                  <a:lnTo>
                    <a:pt x="2390698" y="0"/>
                  </a:lnTo>
                  <a:cubicBezTo>
                    <a:pt x="2459278" y="0"/>
                    <a:pt x="2515158" y="55880"/>
                    <a:pt x="2515158" y="124460"/>
                  </a:cubicBezTo>
                  <a:lnTo>
                    <a:pt x="2515158" y="2099142"/>
                  </a:lnTo>
                  <a:cubicBezTo>
                    <a:pt x="2515158" y="2167722"/>
                    <a:pt x="2459278" y="2223602"/>
                    <a:pt x="2390698" y="2223602"/>
                  </a:cubicBezTo>
                  <a:close/>
                </a:path>
              </a:pathLst>
            </a:custGeom>
            <a:solidFill>
              <a:srgbClr val="F6D8B6"/>
            </a:solidFill>
          </p:spPr>
        </p:sp>
      </p:grpSp>
      <p:grpSp>
        <p:nvGrpSpPr>
          <p:cNvPr name="Group 9" id="9"/>
          <p:cNvGrpSpPr/>
          <p:nvPr/>
        </p:nvGrpSpPr>
        <p:grpSpPr>
          <a:xfrm rot="0">
            <a:off x="1437381" y="6270050"/>
            <a:ext cx="3703621" cy="3274299"/>
            <a:chOff x="0" y="0"/>
            <a:chExt cx="2515158" cy="2223602"/>
          </a:xfrm>
        </p:grpSpPr>
        <p:sp>
          <p:nvSpPr>
            <p:cNvPr name="Freeform 10" id="10"/>
            <p:cNvSpPr/>
            <p:nvPr/>
          </p:nvSpPr>
          <p:spPr>
            <a:xfrm flipH="false" flipV="false" rot="0">
              <a:off x="0" y="0"/>
              <a:ext cx="2515158" cy="2223602"/>
            </a:xfrm>
            <a:custGeom>
              <a:avLst/>
              <a:gdLst/>
              <a:ahLst/>
              <a:cxnLst/>
              <a:rect r="r" b="b" t="t" l="l"/>
              <a:pathLst>
                <a:path h="2223602" w="2515158">
                  <a:moveTo>
                    <a:pt x="2390698" y="2223602"/>
                  </a:moveTo>
                  <a:lnTo>
                    <a:pt x="124460" y="2223602"/>
                  </a:lnTo>
                  <a:cubicBezTo>
                    <a:pt x="55880" y="2223602"/>
                    <a:pt x="0" y="2167722"/>
                    <a:pt x="0" y="2099142"/>
                  </a:cubicBezTo>
                  <a:lnTo>
                    <a:pt x="0" y="124460"/>
                  </a:lnTo>
                  <a:cubicBezTo>
                    <a:pt x="0" y="55880"/>
                    <a:pt x="55880" y="0"/>
                    <a:pt x="124460" y="0"/>
                  </a:cubicBezTo>
                  <a:lnTo>
                    <a:pt x="2390698" y="0"/>
                  </a:lnTo>
                  <a:cubicBezTo>
                    <a:pt x="2459278" y="0"/>
                    <a:pt x="2515158" y="55880"/>
                    <a:pt x="2515158" y="124460"/>
                  </a:cubicBezTo>
                  <a:lnTo>
                    <a:pt x="2515158" y="2099142"/>
                  </a:lnTo>
                  <a:cubicBezTo>
                    <a:pt x="2515158" y="2167722"/>
                    <a:pt x="2459278" y="2223602"/>
                    <a:pt x="2390698" y="2223602"/>
                  </a:cubicBezTo>
                  <a:close/>
                </a:path>
              </a:pathLst>
            </a:custGeom>
            <a:solidFill>
              <a:srgbClr val="F6D8B6"/>
            </a:solidFill>
          </p:spPr>
        </p:sp>
      </p:grpSp>
      <p:grpSp>
        <p:nvGrpSpPr>
          <p:cNvPr name="Group 11" id="11"/>
          <p:cNvGrpSpPr/>
          <p:nvPr/>
        </p:nvGrpSpPr>
        <p:grpSpPr>
          <a:xfrm rot="0">
            <a:off x="3481977" y="2444556"/>
            <a:ext cx="3703621" cy="2992542"/>
            <a:chOff x="0" y="0"/>
            <a:chExt cx="2515158" cy="2032258"/>
          </a:xfrm>
        </p:grpSpPr>
        <p:sp>
          <p:nvSpPr>
            <p:cNvPr name="Freeform 12" id="12"/>
            <p:cNvSpPr/>
            <p:nvPr/>
          </p:nvSpPr>
          <p:spPr>
            <a:xfrm flipH="false" flipV="false" rot="0">
              <a:off x="0" y="0"/>
              <a:ext cx="2515158" cy="2032259"/>
            </a:xfrm>
            <a:custGeom>
              <a:avLst/>
              <a:gdLst/>
              <a:ahLst/>
              <a:cxnLst/>
              <a:rect r="r" b="b" t="t" l="l"/>
              <a:pathLst>
                <a:path h="2032259" w="2515158">
                  <a:moveTo>
                    <a:pt x="2390698" y="2032259"/>
                  </a:moveTo>
                  <a:lnTo>
                    <a:pt x="124460" y="2032259"/>
                  </a:lnTo>
                  <a:cubicBezTo>
                    <a:pt x="55880" y="2032259"/>
                    <a:pt x="0" y="1976379"/>
                    <a:pt x="0" y="1907798"/>
                  </a:cubicBezTo>
                  <a:lnTo>
                    <a:pt x="0" y="124460"/>
                  </a:lnTo>
                  <a:cubicBezTo>
                    <a:pt x="0" y="55880"/>
                    <a:pt x="55880" y="0"/>
                    <a:pt x="124460" y="0"/>
                  </a:cubicBezTo>
                  <a:lnTo>
                    <a:pt x="2390698" y="0"/>
                  </a:lnTo>
                  <a:cubicBezTo>
                    <a:pt x="2459278" y="0"/>
                    <a:pt x="2515158" y="55880"/>
                    <a:pt x="2515158" y="124460"/>
                  </a:cubicBezTo>
                  <a:lnTo>
                    <a:pt x="2515158" y="1907799"/>
                  </a:lnTo>
                  <a:cubicBezTo>
                    <a:pt x="2515158" y="1976379"/>
                    <a:pt x="2459278" y="2032259"/>
                    <a:pt x="2390698" y="2032259"/>
                  </a:cubicBezTo>
                  <a:close/>
                </a:path>
              </a:pathLst>
            </a:custGeom>
            <a:solidFill>
              <a:srgbClr val="F6D8B6"/>
            </a:solidFill>
          </p:spPr>
        </p:sp>
      </p:grpSp>
      <p:sp>
        <p:nvSpPr>
          <p:cNvPr name="Freeform 13" id="13"/>
          <p:cNvSpPr/>
          <p:nvPr/>
        </p:nvSpPr>
        <p:spPr>
          <a:xfrm flipH="false" flipV="false" rot="0">
            <a:off x="4676872" y="1980702"/>
            <a:ext cx="1163271" cy="927708"/>
          </a:xfrm>
          <a:custGeom>
            <a:avLst/>
            <a:gdLst/>
            <a:ahLst/>
            <a:cxnLst/>
            <a:rect r="r" b="b" t="t" l="l"/>
            <a:pathLst>
              <a:path h="927708" w="1163271">
                <a:moveTo>
                  <a:pt x="0" y="0"/>
                </a:moveTo>
                <a:lnTo>
                  <a:pt x="1163270" y="0"/>
                </a:lnTo>
                <a:lnTo>
                  <a:pt x="1163270" y="927709"/>
                </a:lnTo>
                <a:lnTo>
                  <a:pt x="0" y="927709"/>
                </a:lnTo>
                <a:lnTo>
                  <a:pt x="0" y="0"/>
                </a:lnTo>
                <a:close/>
              </a:path>
            </a:pathLst>
          </a:custGeom>
          <a:blipFill>
            <a:blip r:embed="rId3"/>
            <a:stretch>
              <a:fillRect l="0" t="0" r="0" b="0"/>
            </a:stretch>
          </a:blipFill>
        </p:spPr>
      </p:sp>
      <p:sp>
        <p:nvSpPr>
          <p:cNvPr name="Freeform 14" id="14"/>
          <p:cNvSpPr/>
          <p:nvPr/>
        </p:nvSpPr>
        <p:spPr>
          <a:xfrm flipH="false" flipV="false" rot="0">
            <a:off x="700715" y="238170"/>
            <a:ext cx="5993284" cy="1820987"/>
          </a:xfrm>
          <a:custGeom>
            <a:avLst/>
            <a:gdLst/>
            <a:ahLst/>
            <a:cxnLst/>
            <a:rect r="r" b="b" t="t" l="l"/>
            <a:pathLst>
              <a:path h="1820987" w="5993284">
                <a:moveTo>
                  <a:pt x="0" y="0"/>
                </a:moveTo>
                <a:lnTo>
                  <a:pt x="5993284" y="0"/>
                </a:lnTo>
                <a:lnTo>
                  <a:pt x="5993284" y="1820987"/>
                </a:lnTo>
                <a:lnTo>
                  <a:pt x="0" y="1820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0">
            <a:off x="11266016" y="236053"/>
            <a:ext cx="5993284" cy="1820987"/>
          </a:xfrm>
          <a:custGeom>
            <a:avLst/>
            <a:gdLst/>
            <a:ahLst/>
            <a:cxnLst/>
            <a:rect r="r" b="b" t="t" l="l"/>
            <a:pathLst>
              <a:path h="1820987" w="5993284">
                <a:moveTo>
                  <a:pt x="5993284" y="0"/>
                </a:moveTo>
                <a:lnTo>
                  <a:pt x="0" y="0"/>
                </a:lnTo>
                <a:lnTo>
                  <a:pt x="0" y="1820987"/>
                </a:lnTo>
                <a:lnTo>
                  <a:pt x="5993284" y="1820987"/>
                </a:lnTo>
                <a:lnTo>
                  <a:pt x="59932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764618" y="6033989"/>
            <a:ext cx="1055981" cy="933104"/>
          </a:xfrm>
          <a:custGeom>
            <a:avLst/>
            <a:gdLst/>
            <a:ahLst/>
            <a:cxnLst/>
            <a:rect r="r" b="b" t="t" l="l"/>
            <a:pathLst>
              <a:path h="933104" w="1055981">
                <a:moveTo>
                  <a:pt x="0" y="0"/>
                </a:moveTo>
                <a:lnTo>
                  <a:pt x="1055982" y="0"/>
                </a:lnTo>
                <a:lnTo>
                  <a:pt x="1055982" y="933103"/>
                </a:lnTo>
                <a:lnTo>
                  <a:pt x="0" y="9331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61561" y="3773993"/>
            <a:ext cx="2214788" cy="1663105"/>
          </a:xfrm>
          <a:custGeom>
            <a:avLst/>
            <a:gdLst/>
            <a:ahLst/>
            <a:cxnLst/>
            <a:rect r="r" b="b" t="t" l="l"/>
            <a:pathLst>
              <a:path h="1663105" w="2214788">
                <a:moveTo>
                  <a:pt x="0" y="0"/>
                </a:moveTo>
                <a:lnTo>
                  <a:pt x="2214788" y="0"/>
                </a:lnTo>
                <a:lnTo>
                  <a:pt x="2214788" y="1663105"/>
                </a:lnTo>
                <a:lnTo>
                  <a:pt x="0" y="1663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1777226" y="1851049"/>
            <a:ext cx="1399792" cy="1135104"/>
          </a:xfrm>
          <a:custGeom>
            <a:avLst/>
            <a:gdLst/>
            <a:ahLst/>
            <a:cxnLst/>
            <a:rect r="r" b="b" t="t" l="l"/>
            <a:pathLst>
              <a:path h="1135104" w="1399792">
                <a:moveTo>
                  <a:pt x="0" y="0"/>
                </a:moveTo>
                <a:lnTo>
                  <a:pt x="1399792" y="0"/>
                </a:lnTo>
                <a:lnTo>
                  <a:pt x="1399792" y="1135104"/>
                </a:lnTo>
                <a:lnTo>
                  <a:pt x="0" y="113510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6489389" y="8923259"/>
            <a:ext cx="1392418" cy="1242179"/>
          </a:xfrm>
          <a:custGeom>
            <a:avLst/>
            <a:gdLst/>
            <a:ahLst/>
            <a:cxnLst/>
            <a:rect r="r" b="b" t="t" l="l"/>
            <a:pathLst>
              <a:path h="1242179" w="1392418">
                <a:moveTo>
                  <a:pt x="0" y="0"/>
                </a:moveTo>
                <a:lnTo>
                  <a:pt x="1392418" y="0"/>
                </a:lnTo>
                <a:lnTo>
                  <a:pt x="1392418" y="1242179"/>
                </a:lnTo>
                <a:lnTo>
                  <a:pt x="0" y="12421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6040934" y="-1312285"/>
            <a:ext cx="5535501" cy="4921896"/>
          </a:xfrm>
          <a:custGeom>
            <a:avLst/>
            <a:gdLst/>
            <a:ahLst/>
            <a:cxnLst/>
            <a:rect r="r" b="b" t="t" l="l"/>
            <a:pathLst>
              <a:path h="4921896" w="5535501">
                <a:moveTo>
                  <a:pt x="0" y="0"/>
                </a:moveTo>
                <a:lnTo>
                  <a:pt x="5535501" y="0"/>
                </a:lnTo>
                <a:lnTo>
                  <a:pt x="5535501" y="4921896"/>
                </a:lnTo>
                <a:lnTo>
                  <a:pt x="0" y="492189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15788736" y="2418601"/>
            <a:ext cx="2214788" cy="1663105"/>
          </a:xfrm>
          <a:custGeom>
            <a:avLst/>
            <a:gdLst/>
            <a:ahLst/>
            <a:cxnLst/>
            <a:rect r="r" b="b" t="t" l="l"/>
            <a:pathLst>
              <a:path h="1663105" w="2214788">
                <a:moveTo>
                  <a:pt x="0" y="0"/>
                </a:moveTo>
                <a:lnTo>
                  <a:pt x="2214788" y="0"/>
                </a:lnTo>
                <a:lnTo>
                  <a:pt x="2214788" y="1663105"/>
                </a:lnTo>
                <a:lnTo>
                  <a:pt x="0" y="1663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15790567" y="5437098"/>
            <a:ext cx="1226795" cy="1394085"/>
          </a:xfrm>
          <a:custGeom>
            <a:avLst/>
            <a:gdLst/>
            <a:ahLst/>
            <a:cxnLst/>
            <a:rect r="r" b="b" t="t" l="l"/>
            <a:pathLst>
              <a:path h="1394085" w="1226795">
                <a:moveTo>
                  <a:pt x="0" y="0"/>
                </a:moveTo>
                <a:lnTo>
                  <a:pt x="1226795" y="0"/>
                </a:lnTo>
                <a:lnTo>
                  <a:pt x="1226795" y="1394085"/>
                </a:lnTo>
                <a:lnTo>
                  <a:pt x="0" y="139408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3" id="23"/>
          <p:cNvSpPr txBox="true"/>
          <p:nvPr/>
        </p:nvSpPr>
        <p:spPr>
          <a:xfrm rot="0">
            <a:off x="1163651" y="961973"/>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02</a:t>
            </a:r>
          </a:p>
        </p:txBody>
      </p:sp>
      <p:sp>
        <p:nvSpPr>
          <p:cNvPr name="TextBox 24" id="24"/>
          <p:cNvSpPr txBox="true"/>
          <p:nvPr/>
        </p:nvSpPr>
        <p:spPr>
          <a:xfrm rot="0">
            <a:off x="7490460" y="933398"/>
            <a:ext cx="2862874" cy="812800"/>
          </a:xfrm>
          <a:prstGeom prst="rect">
            <a:avLst/>
          </a:prstGeom>
        </p:spPr>
        <p:txBody>
          <a:bodyPr anchor="t" rtlCol="false" tIns="0" lIns="0" bIns="0" rIns="0">
            <a:spAutoFit/>
          </a:bodyPr>
          <a:lstStyle/>
          <a:p>
            <a:pPr algn="l" marL="0" indent="0" lvl="0">
              <a:lnSpc>
                <a:spcPts val="6500"/>
              </a:lnSpc>
            </a:pPr>
            <a:r>
              <a:rPr lang="en-US" b="true" sz="4999">
                <a:solidFill>
                  <a:srgbClr val="E45F14"/>
                </a:solidFill>
                <a:latin typeface="Roboto Bold"/>
                <a:ea typeface="Roboto Bold"/>
                <a:cs typeface="Roboto Bold"/>
                <a:sym typeface="Roboto Bold"/>
              </a:rPr>
              <a:t>MỤC LỤC</a:t>
            </a:r>
          </a:p>
        </p:txBody>
      </p:sp>
      <p:sp>
        <p:nvSpPr>
          <p:cNvPr name="TextBox 25" id="25"/>
          <p:cNvSpPr txBox="true"/>
          <p:nvPr/>
        </p:nvSpPr>
        <p:spPr>
          <a:xfrm rot="0">
            <a:off x="3649292" y="3235251"/>
            <a:ext cx="3368990" cy="1597660"/>
          </a:xfrm>
          <a:prstGeom prst="rect">
            <a:avLst/>
          </a:prstGeom>
        </p:spPr>
        <p:txBody>
          <a:bodyPr anchor="t" rtlCol="false" tIns="0" lIns="0" bIns="0" rIns="0">
            <a:spAutoFit/>
          </a:bodyPr>
          <a:lstStyle/>
          <a:p>
            <a:pPr algn="r">
              <a:lnSpc>
                <a:spcPts val="6440"/>
              </a:lnSpc>
              <a:spcBef>
                <a:spcPct val="0"/>
              </a:spcBef>
            </a:pPr>
            <a:r>
              <a:rPr lang="en-US" b="true" sz="4600">
                <a:solidFill>
                  <a:srgbClr val="F00000"/>
                </a:solidFill>
                <a:latin typeface="Roboto Bold"/>
                <a:ea typeface="Roboto Bold"/>
                <a:cs typeface="Roboto Bold"/>
                <a:sym typeface="Roboto Bold"/>
              </a:rPr>
              <a:t>Giới thiệu về bộ dữ liệu</a:t>
            </a:r>
            <a:r>
              <a:rPr lang="en-US" sz="4600">
                <a:solidFill>
                  <a:srgbClr val="F00000"/>
                </a:solidFill>
                <a:latin typeface="Roboto"/>
                <a:ea typeface="Roboto"/>
                <a:cs typeface="Roboto"/>
                <a:sym typeface="Roboto"/>
              </a:rPr>
              <a:t>  </a:t>
            </a:r>
          </a:p>
        </p:txBody>
      </p:sp>
      <p:sp>
        <p:nvSpPr>
          <p:cNvPr name="TextBox 26" id="26"/>
          <p:cNvSpPr txBox="true"/>
          <p:nvPr/>
        </p:nvSpPr>
        <p:spPr>
          <a:xfrm rot="0">
            <a:off x="10792627" y="3235251"/>
            <a:ext cx="3368990" cy="1597660"/>
          </a:xfrm>
          <a:prstGeom prst="rect">
            <a:avLst/>
          </a:prstGeom>
        </p:spPr>
        <p:txBody>
          <a:bodyPr anchor="t" rtlCol="false" tIns="0" lIns="0" bIns="0" rIns="0">
            <a:spAutoFit/>
          </a:bodyPr>
          <a:lstStyle/>
          <a:p>
            <a:pPr algn="ctr">
              <a:lnSpc>
                <a:spcPts val="6440"/>
              </a:lnSpc>
              <a:spcBef>
                <a:spcPct val="0"/>
              </a:spcBef>
            </a:pPr>
            <a:r>
              <a:rPr lang="en-US" b="true" sz="4600">
                <a:solidFill>
                  <a:srgbClr val="F00000"/>
                </a:solidFill>
                <a:latin typeface="Roboto Bold"/>
                <a:ea typeface="Roboto Bold"/>
                <a:cs typeface="Roboto Bold"/>
                <a:sym typeface="Roboto Bold"/>
              </a:rPr>
              <a:t> Phân tích dữ liệu  </a:t>
            </a:r>
          </a:p>
        </p:txBody>
      </p:sp>
      <p:sp>
        <p:nvSpPr>
          <p:cNvPr name="TextBox 27" id="27"/>
          <p:cNvSpPr txBox="true"/>
          <p:nvPr/>
        </p:nvSpPr>
        <p:spPr>
          <a:xfrm rot="0">
            <a:off x="1604696" y="7060744"/>
            <a:ext cx="3368990" cy="1597660"/>
          </a:xfrm>
          <a:prstGeom prst="rect">
            <a:avLst/>
          </a:prstGeom>
        </p:spPr>
        <p:txBody>
          <a:bodyPr anchor="t" rtlCol="false" tIns="0" lIns="0" bIns="0" rIns="0">
            <a:spAutoFit/>
          </a:bodyPr>
          <a:lstStyle/>
          <a:p>
            <a:pPr algn="ctr">
              <a:lnSpc>
                <a:spcPts val="6440"/>
              </a:lnSpc>
              <a:spcBef>
                <a:spcPct val="0"/>
              </a:spcBef>
            </a:pPr>
            <a:r>
              <a:rPr lang="en-US" b="true" sz="4600">
                <a:solidFill>
                  <a:srgbClr val="F00000"/>
                </a:solidFill>
                <a:latin typeface="Roboto Bold"/>
                <a:ea typeface="Roboto Bold"/>
                <a:cs typeface="Roboto Bold"/>
                <a:sym typeface="Roboto Bold"/>
              </a:rPr>
              <a:t>Tiền xử lí dữ liệu</a:t>
            </a:r>
          </a:p>
        </p:txBody>
      </p:sp>
      <p:sp>
        <p:nvSpPr>
          <p:cNvPr name="TextBox 28" id="28"/>
          <p:cNvSpPr txBox="true"/>
          <p:nvPr/>
        </p:nvSpPr>
        <p:spPr>
          <a:xfrm rot="0">
            <a:off x="7121890" y="7060744"/>
            <a:ext cx="3368990" cy="1597660"/>
          </a:xfrm>
          <a:prstGeom prst="rect">
            <a:avLst/>
          </a:prstGeom>
        </p:spPr>
        <p:txBody>
          <a:bodyPr anchor="t" rtlCol="false" tIns="0" lIns="0" bIns="0" rIns="0">
            <a:spAutoFit/>
          </a:bodyPr>
          <a:lstStyle/>
          <a:p>
            <a:pPr algn="ctr">
              <a:lnSpc>
                <a:spcPts val="6440"/>
              </a:lnSpc>
              <a:spcBef>
                <a:spcPct val="0"/>
              </a:spcBef>
            </a:pPr>
            <a:r>
              <a:rPr lang="en-US" b="true" sz="4600">
                <a:solidFill>
                  <a:srgbClr val="F00000"/>
                </a:solidFill>
                <a:latin typeface="Roboto Bold"/>
                <a:ea typeface="Roboto Bold"/>
                <a:cs typeface="Roboto Bold"/>
                <a:sym typeface="Roboto Bold"/>
              </a:rPr>
              <a:t>Các mô hình dự đoán</a:t>
            </a:r>
          </a:p>
        </p:txBody>
      </p:sp>
      <p:sp>
        <p:nvSpPr>
          <p:cNvPr name="TextBox 29" id="29"/>
          <p:cNvSpPr txBox="true"/>
          <p:nvPr/>
        </p:nvSpPr>
        <p:spPr>
          <a:xfrm rot="0">
            <a:off x="12865828" y="6735933"/>
            <a:ext cx="3368990" cy="2407285"/>
          </a:xfrm>
          <a:prstGeom prst="rect">
            <a:avLst/>
          </a:prstGeom>
        </p:spPr>
        <p:txBody>
          <a:bodyPr anchor="t" rtlCol="false" tIns="0" lIns="0" bIns="0" rIns="0">
            <a:spAutoFit/>
          </a:bodyPr>
          <a:lstStyle/>
          <a:p>
            <a:pPr algn="ctr">
              <a:lnSpc>
                <a:spcPts val="6440"/>
              </a:lnSpc>
              <a:spcBef>
                <a:spcPct val="0"/>
              </a:spcBef>
            </a:pPr>
            <a:r>
              <a:rPr lang="en-US" b="true" sz="4600">
                <a:solidFill>
                  <a:srgbClr val="F00000"/>
                </a:solidFill>
                <a:latin typeface="Roboto Bold"/>
                <a:ea typeface="Roboto Bold"/>
                <a:cs typeface="Roboto Bold"/>
                <a:sym typeface="Roboto Bold"/>
              </a:rPr>
              <a:t>Kết quả và so sánh các mô hình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49868" y="1633886"/>
            <a:ext cx="4040524" cy="3509614"/>
            <a:chOff x="0" y="0"/>
            <a:chExt cx="1366794" cy="1187203"/>
          </a:xfrm>
        </p:grpSpPr>
        <p:sp>
          <p:nvSpPr>
            <p:cNvPr name="Freeform 3" id="3"/>
            <p:cNvSpPr/>
            <p:nvPr/>
          </p:nvSpPr>
          <p:spPr>
            <a:xfrm flipH="false" flipV="false" rot="0">
              <a:off x="0" y="0"/>
              <a:ext cx="1366795" cy="1187203"/>
            </a:xfrm>
            <a:custGeom>
              <a:avLst/>
              <a:gdLst/>
              <a:ahLst/>
              <a:cxnLst/>
              <a:rect r="r" b="b" t="t" l="l"/>
              <a:pathLst>
                <a:path h="1187203" w="1366795">
                  <a:moveTo>
                    <a:pt x="1242334" y="1187203"/>
                  </a:moveTo>
                  <a:lnTo>
                    <a:pt x="124460" y="1187203"/>
                  </a:lnTo>
                  <a:cubicBezTo>
                    <a:pt x="55880" y="1187203"/>
                    <a:pt x="0" y="1131323"/>
                    <a:pt x="0" y="1062743"/>
                  </a:cubicBezTo>
                  <a:lnTo>
                    <a:pt x="0" y="124460"/>
                  </a:lnTo>
                  <a:cubicBezTo>
                    <a:pt x="0" y="55880"/>
                    <a:pt x="55880" y="0"/>
                    <a:pt x="124460" y="0"/>
                  </a:cubicBezTo>
                  <a:lnTo>
                    <a:pt x="1242334" y="0"/>
                  </a:lnTo>
                  <a:cubicBezTo>
                    <a:pt x="1310914" y="0"/>
                    <a:pt x="1366795" y="55880"/>
                    <a:pt x="1366795" y="124460"/>
                  </a:cubicBezTo>
                  <a:lnTo>
                    <a:pt x="1366795" y="1062743"/>
                  </a:lnTo>
                  <a:cubicBezTo>
                    <a:pt x="1366795" y="1131323"/>
                    <a:pt x="1310914" y="1187203"/>
                    <a:pt x="1242334" y="1187203"/>
                  </a:cubicBezTo>
                  <a:close/>
                </a:path>
              </a:pathLst>
            </a:custGeom>
            <a:solidFill>
              <a:srgbClr val="F6D8B6"/>
            </a:solidFill>
          </p:spPr>
        </p:sp>
      </p:grpSp>
      <p:grpSp>
        <p:nvGrpSpPr>
          <p:cNvPr name="Group 4" id="4"/>
          <p:cNvGrpSpPr/>
          <p:nvPr/>
        </p:nvGrpSpPr>
        <p:grpSpPr>
          <a:xfrm rot="0">
            <a:off x="4814103" y="187727"/>
            <a:ext cx="12445197" cy="5498447"/>
            <a:chOff x="0" y="0"/>
            <a:chExt cx="3519359" cy="1554898"/>
          </a:xfrm>
        </p:grpSpPr>
        <p:sp>
          <p:nvSpPr>
            <p:cNvPr name="Freeform 5" id="5"/>
            <p:cNvSpPr/>
            <p:nvPr/>
          </p:nvSpPr>
          <p:spPr>
            <a:xfrm flipH="false" flipV="false" rot="0">
              <a:off x="0" y="0"/>
              <a:ext cx="3519360" cy="1554898"/>
            </a:xfrm>
            <a:custGeom>
              <a:avLst/>
              <a:gdLst/>
              <a:ahLst/>
              <a:cxnLst/>
              <a:rect r="r" b="b" t="t" l="l"/>
              <a:pathLst>
                <a:path h="1554898" w="3519360">
                  <a:moveTo>
                    <a:pt x="3394899" y="1554898"/>
                  </a:moveTo>
                  <a:lnTo>
                    <a:pt x="124460" y="1554898"/>
                  </a:lnTo>
                  <a:cubicBezTo>
                    <a:pt x="55880" y="1554898"/>
                    <a:pt x="0" y="1499018"/>
                    <a:pt x="0" y="1430438"/>
                  </a:cubicBezTo>
                  <a:lnTo>
                    <a:pt x="0" y="124460"/>
                  </a:lnTo>
                  <a:cubicBezTo>
                    <a:pt x="0" y="55880"/>
                    <a:pt x="55880" y="0"/>
                    <a:pt x="124460" y="0"/>
                  </a:cubicBezTo>
                  <a:lnTo>
                    <a:pt x="3394899" y="0"/>
                  </a:lnTo>
                  <a:cubicBezTo>
                    <a:pt x="3463479" y="0"/>
                    <a:pt x="3519360" y="55880"/>
                    <a:pt x="3519360" y="124460"/>
                  </a:cubicBezTo>
                  <a:lnTo>
                    <a:pt x="3519360" y="1430438"/>
                  </a:lnTo>
                  <a:cubicBezTo>
                    <a:pt x="3519360" y="1499018"/>
                    <a:pt x="3463479" y="1554898"/>
                    <a:pt x="3394899" y="1554898"/>
                  </a:cubicBezTo>
                  <a:close/>
                </a:path>
              </a:pathLst>
            </a:custGeom>
            <a:solidFill>
              <a:srgbClr val="FCE9D3"/>
            </a:solidFill>
          </p:spPr>
        </p:sp>
      </p:grpSp>
      <p:graphicFrame>
        <p:nvGraphicFramePr>
          <p:cNvPr name="Table 6" id="6"/>
          <p:cNvGraphicFramePr>
            <a:graphicFrameLocks noGrp="true"/>
          </p:cNvGraphicFramePr>
          <p:nvPr/>
        </p:nvGraphicFramePr>
        <p:xfrm>
          <a:off x="5245277" y="431165"/>
          <a:ext cx="11623634" cy="4972050"/>
        </p:xfrm>
        <a:graphic>
          <a:graphicData uri="http://schemas.openxmlformats.org/drawingml/2006/table">
            <a:tbl>
              <a:tblPr/>
              <a:tblGrid>
                <a:gridCol w="4050245"/>
                <a:gridCol w="881749"/>
                <a:gridCol w="881749"/>
                <a:gridCol w="881749"/>
                <a:gridCol w="881749"/>
                <a:gridCol w="881749"/>
                <a:gridCol w="881749"/>
                <a:gridCol w="2282892"/>
              </a:tblGrid>
              <a:tr h="2113121">
                <a:tc>
                  <a:txBody>
                    <a:bodyPr anchor="t" rtlCol="false"/>
                    <a:lstStyle/>
                    <a:p>
                      <a:pPr algn="ctr">
                        <a:lnSpc>
                          <a:spcPts val="2940"/>
                        </a:lnSpc>
                        <a:defRPr/>
                      </a:pPr>
                      <a:r>
                        <a:rPr lang="en-US" sz="2100">
                          <a:solidFill>
                            <a:srgbClr val="000000"/>
                          </a:solidFill>
                          <a:latin typeface="Roboto"/>
                          <a:ea typeface="Roboto"/>
                          <a:cs typeface="Roboto"/>
                          <a:sym typeface="Roboto"/>
                        </a:rPr>
                        <a:t>Mô Hình</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Độ Chính Xác</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Precision (Lớp 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Recall (Lớp 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Precision (Lớp 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Recall (Lớp 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F1-Score (Lớp 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F1-Score (Lớp 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21506">
                <a:tc>
                  <a:txBody>
                    <a:bodyPr anchor="t" rtlCol="false"/>
                    <a:lstStyle/>
                    <a:p>
                      <a:pPr algn="ctr">
                        <a:lnSpc>
                          <a:spcPts val="2940"/>
                        </a:lnSpc>
                        <a:defRPr/>
                      </a:pPr>
                      <a:r>
                        <a:rPr lang="en-US" sz="2100">
                          <a:solidFill>
                            <a:srgbClr val="000000"/>
                          </a:solidFill>
                          <a:latin typeface="Roboto"/>
                          <a:ea typeface="Roboto"/>
                          <a:cs typeface="Roboto"/>
                          <a:sym typeface="Roboto"/>
                        </a:rPr>
                        <a:t>Cây quyết định (Decision Tree)</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0.87</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21506">
                <a:tc>
                  <a:txBody>
                    <a:bodyPr anchor="t" rtlCol="false"/>
                    <a:lstStyle/>
                    <a:p>
                      <a:pPr algn="ctr">
                        <a:lnSpc>
                          <a:spcPts val="2940"/>
                        </a:lnSpc>
                        <a:defRPr/>
                      </a:pPr>
                      <a:r>
                        <a:rPr lang="en-US" sz="2100">
                          <a:solidFill>
                            <a:srgbClr val="000000"/>
                          </a:solidFill>
                          <a:latin typeface="Roboto"/>
                          <a:ea typeface="Roboto"/>
                          <a:cs typeface="Roboto"/>
                          <a:sym typeface="Roboto"/>
                        </a:rPr>
                        <a:t>K-Nearest Neighbors (KNN)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0.72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0.75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0.87</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0.66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0.46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0.54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94410">
                <a:tc>
                  <a:txBody>
                    <a:bodyPr anchor="t" rtlCol="false"/>
                    <a:lstStyle/>
                    <a:p>
                      <a:pPr algn="ctr">
                        <a:lnSpc>
                          <a:spcPts val="2940"/>
                        </a:lnSpc>
                        <a:defRPr/>
                      </a:pPr>
                      <a:r>
                        <a:rPr lang="en-US" sz="2100">
                          <a:solidFill>
                            <a:srgbClr val="000000"/>
                          </a:solidFill>
                          <a:latin typeface="Roboto"/>
                          <a:ea typeface="Roboto"/>
                          <a:cs typeface="Roboto"/>
                          <a:sym typeface="Roboto"/>
                        </a:rPr>
                        <a:t>Hồi quy Logistic (Logistic Regression)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0.79</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0.71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0.87</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0.75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21506">
                <a:tc>
                  <a:txBody>
                    <a:bodyPr anchor="t" rtlCol="false"/>
                    <a:lstStyle/>
                    <a:p>
                      <a:pPr algn="ctr">
                        <a:lnSpc>
                          <a:spcPts val="2940"/>
                        </a:lnSpc>
                        <a:defRPr/>
                      </a:pPr>
                      <a:r>
                        <a:rPr lang="en-US" sz="2100">
                          <a:solidFill>
                            <a:srgbClr val="000000"/>
                          </a:solidFill>
                          <a:latin typeface="Roboto"/>
                          <a:ea typeface="Roboto"/>
                          <a:cs typeface="Roboto"/>
                          <a:sym typeface="Roboto"/>
                        </a:rPr>
                        <a:t>Máy vector hỗ trợ (SVM)</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0.92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0.69</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0.88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Roboto"/>
                          <a:ea typeface="Roboto"/>
                          <a:cs typeface="Roboto"/>
                          <a:sym typeface="Roboto"/>
                        </a:rPr>
                        <a:t>0.75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pSp>
        <p:nvGrpSpPr>
          <p:cNvPr name="Group 7" id="7"/>
          <p:cNvGrpSpPr/>
          <p:nvPr/>
        </p:nvGrpSpPr>
        <p:grpSpPr>
          <a:xfrm rot="0">
            <a:off x="2035453" y="6503821"/>
            <a:ext cx="15223847" cy="3133162"/>
            <a:chOff x="0" y="0"/>
            <a:chExt cx="5149795" cy="1059860"/>
          </a:xfrm>
        </p:grpSpPr>
        <p:sp>
          <p:nvSpPr>
            <p:cNvPr name="Freeform 8" id="8"/>
            <p:cNvSpPr/>
            <p:nvPr/>
          </p:nvSpPr>
          <p:spPr>
            <a:xfrm flipH="false" flipV="false" rot="0">
              <a:off x="0" y="0"/>
              <a:ext cx="5149795" cy="1059860"/>
            </a:xfrm>
            <a:custGeom>
              <a:avLst/>
              <a:gdLst/>
              <a:ahLst/>
              <a:cxnLst/>
              <a:rect r="r" b="b" t="t" l="l"/>
              <a:pathLst>
                <a:path h="1059860" w="5149795">
                  <a:moveTo>
                    <a:pt x="5025335" y="1059860"/>
                  </a:moveTo>
                  <a:lnTo>
                    <a:pt x="124460" y="1059860"/>
                  </a:lnTo>
                  <a:cubicBezTo>
                    <a:pt x="55880" y="1059860"/>
                    <a:pt x="0" y="1003980"/>
                    <a:pt x="0" y="935400"/>
                  </a:cubicBezTo>
                  <a:lnTo>
                    <a:pt x="0" y="124460"/>
                  </a:lnTo>
                  <a:cubicBezTo>
                    <a:pt x="0" y="55880"/>
                    <a:pt x="55880" y="0"/>
                    <a:pt x="124460" y="0"/>
                  </a:cubicBezTo>
                  <a:lnTo>
                    <a:pt x="5025336" y="0"/>
                  </a:lnTo>
                  <a:cubicBezTo>
                    <a:pt x="5093915" y="0"/>
                    <a:pt x="5149795" y="55880"/>
                    <a:pt x="5149795" y="124460"/>
                  </a:cubicBezTo>
                  <a:lnTo>
                    <a:pt x="5149795" y="935400"/>
                  </a:lnTo>
                  <a:cubicBezTo>
                    <a:pt x="5149795" y="1003980"/>
                    <a:pt x="5093915" y="1059860"/>
                    <a:pt x="5025336" y="1059860"/>
                  </a:cubicBezTo>
                  <a:close/>
                </a:path>
              </a:pathLst>
            </a:custGeom>
            <a:solidFill>
              <a:srgbClr val="FCE9D3"/>
            </a:solidFill>
          </p:spPr>
        </p:sp>
      </p:grpSp>
      <p:sp>
        <p:nvSpPr>
          <p:cNvPr name="Freeform 9" id="9"/>
          <p:cNvSpPr/>
          <p:nvPr/>
        </p:nvSpPr>
        <p:spPr>
          <a:xfrm flipH="false" flipV="false" rot="0">
            <a:off x="8053990" y="9636983"/>
            <a:ext cx="817361" cy="816339"/>
          </a:xfrm>
          <a:custGeom>
            <a:avLst/>
            <a:gdLst/>
            <a:ahLst/>
            <a:cxnLst/>
            <a:rect r="r" b="b" t="t" l="l"/>
            <a:pathLst>
              <a:path h="816339" w="817361">
                <a:moveTo>
                  <a:pt x="0" y="0"/>
                </a:moveTo>
                <a:lnTo>
                  <a:pt x="817361" y="0"/>
                </a:lnTo>
                <a:lnTo>
                  <a:pt x="817361" y="816339"/>
                </a:lnTo>
                <a:lnTo>
                  <a:pt x="0" y="816339"/>
                </a:lnTo>
                <a:lnTo>
                  <a:pt x="0" y="0"/>
                </a:lnTo>
                <a:close/>
              </a:path>
            </a:pathLst>
          </a:custGeom>
          <a:blipFill>
            <a:blip r:embed="rId2"/>
            <a:stretch>
              <a:fillRect l="0" t="0" r="0" b="0"/>
            </a:stretch>
          </a:blipFill>
        </p:spPr>
      </p:sp>
      <p:pic>
        <p:nvPicPr>
          <p:cNvPr name="Picture 10" id="10"/>
          <p:cNvPicPr>
            <a:picLocks noChangeAspect="true"/>
          </p:cNvPicPr>
          <p:nvPr/>
        </p:nvPicPr>
        <p:blipFill>
          <a:blip r:embed="rId3"/>
          <a:srcRect l="0" t="0" r="0" b="0"/>
          <a:stretch>
            <a:fillRect/>
          </a:stretch>
        </p:blipFill>
        <p:spPr>
          <a:xfrm flipH="false" flipV="false" rot="0">
            <a:off x="0" y="8562608"/>
            <a:ext cx="1616049" cy="1640659"/>
          </a:xfrm>
          <a:prstGeom prst="rect">
            <a:avLst/>
          </a:prstGeom>
        </p:spPr>
      </p:pic>
      <p:sp>
        <p:nvSpPr>
          <p:cNvPr name="TextBox 11" id="11"/>
          <p:cNvSpPr txBox="true"/>
          <p:nvPr/>
        </p:nvSpPr>
        <p:spPr>
          <a:xfrm rot="0">
            <a:off x="266073" y="1781508"/>
            <a:ext cx="3808114" cy="3138170"/>
          </a:xfrm>
          <a:prstGeom prst="rect">
            <a:avLst/>
          </a:prstGeom>
        </p:spPr>
        <p:txBody>
          <a:bodyPr anchor="t" rtlCol="false" tIns="0" lIns="0" bIns="0" rIns="0">
            <a:spAutoFit/>
          </a:bodyPr>
          <a:lstStyle/>
          <a:p>
            <a:pPr algn="l">
              <a:lnSpc>
                <a:spcPts val="8320"/>
              </a:lnSpc>
            </a:pPr>
            <a:r>
              <a:rPr lang="en-US" sz="6400" b="true">
                <a:solidFill>
                  <a:srgbClr val="E45F14"/>
                </a:solidFill>
                <a:latin typeface="Roboto Bold"/>
                <a:ea typeface="Roboto Bold"/>
                <a:cs typeface="Roboto Bold"/>
                <a:sym typeface="Roboto Bold"/>
              </a:rPr>
              <a:t> </a:t>
            </a:r>
            <a:r>
              <a:rPr lang="en-US" sz="6400" b="true">
                <a:solidFill>
                  <a:srgbClr val="E45F14"/>
                </a:solidFill>
                <a:latin typeface="Roboto Bold"/>
                <a:ea typeface="Roboto Bold"/>
                <a:cs typeface="Roboto Bold"/>
                <a:sym typeface="Roboto Bold"/>
              </a:rPr>
              <a:t>Tóm tắt kết quả và so sánh</a:t>
            </a:r>
          </a:p>
        </p:txBody>
      </p:sp>
      <p:sp>
        <p:nvSpPr>
          <p:cNvPr name="TextBox 12" id="12"/>
          <p:cNvSpPr txBox="true"/>
          <p:nvPr/>
        </p:nvSpPr>
        <p:spPr>
          <a:xfrm rot="0">
            <a:off x="2341759" y="6578360"/>
            <a:ext cx="14486856" cy="2955509"/>
          </a:xfrm>
          <a:prstGeom prst="rect">
            <a:avLst/>
          </a:prstGeom>
        </p:spPr>
        <p:txBody>
          <a:bodyPr anchor="t" rtlCol="false" tIns="0" lIns="0" bIns="0" rIns="0">
            <a:spAutoFit/>
          </a:bodyPr>
          <a:lstStyle/>
          <a:p>
            <a:pPr algn="l" marL="559077" indent="-279539" lvl="1">
              <a:lnSpc>
                <a:spcPts val="3366"/>
              </a:lnSpc>
              <a:buFont typeface="Arial"/>
              <a:buChar char="•"/>
            </a:pPr>
            <a:r>
              <a:rPr lang="en-US" sz="2589" spc="-77">
                <a:solidFill>
                  <a:srgbClr val="000000"/>
                </a:solidFill>
                <a:latin typeface="Roboto"/>
                <a:ea typeface="Roboto"/>
                <a:cs typeface="Roboto"/>
                <a:sym typeface="Roboto"/>
              </a:rPr>
              <a:t>Cây quyết định (Decision Tree) có hiệu suất tốt nhất với độ chính xác 0.93, đồng thời có sự cân bằng tốt giữa các chỉ số precision và recall cho cả lớp 0 (không mắc Alzheimer) và lớp 1 (mắc Alzheimer).</a:t>
            </a:r>
          </a:p>
          <a:p>
            <a:pPr algn="l" marL="559077" indent="-279539" lvl="1">
              <a:lnSpc>
                <a:spcPts val="3366"/>
              </a:lnSpc>
              <a:buFont typeface="Arial"/>
              <a:buChar char="•"/>
            </a:pPr>
            <a:r>
              <a:rPr lang="en-US" sz="2589" spc="-77">
                <a:solidFill>
                  <a:srgbClr val="000000"/>
                </a:solidFill>
                <a:latin typeface="Roboto"/>
                <a:ea typeface="Roboto"/>
                <a:cs typeface="Roboto"/>
                <a:sym typeface="Roboto"/>
              </a:rPr>
              <a:t>K-Nearest Neighbors (KNN) có hiệu suất thấp nhất, với độ chính xác chỉ đạt 0.72, đặc biệt là với lớp 1, cho thấy mô hình này không hiệu quả trong việc phát hiện bệnh Alzheimer.</a:t>
            </a:r>
          </a:p>
          <a:p>
            <a:pPr algn="l" marL="559077" indent="-279539" lvl="1">
              <a:lnSpc>
                <a:spcPts val="3366"/>
              </a:lnSpc>
              <a:buFont typeface="Arial"/>
              <a:buChar char="•"/>
            </a:pPr>
            <a:r>
              <a:rPr lang="en-US" sz="2589" spc="-77">
                <a:solidFill>
                  <a:srgbClr val="000000"/>
                </a:solidFill>
                <a:latin typeface="Roboto"/>
                <a:ea typeface="Roboto"/>
                <a:cs typeface="Roboto"/>
                <a:sym typeface="Roboto"/>
              </a:rPr>
              <a:t>Hồi quy Logistic (Logistic Regression) và Máy vector hỗ trợ (SVM) có độ chính xác tương đương (0.83), tuy nhiên, cả hai đều không đạt được kết quả tốt như Cây quyết định. Trong khi đó, SVM có precision và recall tốt hơncho lớp không mắc bệnh (lớp 0), nhưng kém đối với lớp mắc bệnh (lớp 1).</a:t>
            </a:r>
          </a:p>
        </p:txBody>
      </p:sp>
      <p:sp>
        <p:nvSpPr>
          <p:cNvPr name="TextBox 13" id="13"/>
          <p:cNvSpPr txBox="true"/>
          <p:nvPr/>
        </p:nvSpPr>
        <p:spPr>
          <a:xfrm rot="0">
            <a:off x="8188941" y="9858462"/>
            <a:ext cx="547459" cy="344805"/>
          </a:xfrm>
          <a:prstGeom prst="rect">
            <a:avLst/>
          </a:prstGeom>
        </p:spPr>
        <p:txBody>
          <a:bodyPr anchor="t" rtlCol="false" tIns="0" lIns="0" bIns="0" rIns="0">
            <a:spAutoFit/>
          </a:bodyPr>
          <a:lstStyle/>
          <a:p>
            <a:pPr algn="ctr" marL="0" indent="0" lvl="0">
              <a:lnSpc>
                <a:spcPts val="2729"/>
              </a:lnSpc>
            </a:pPr>
            <a:r>
              <a:rPr lang="en-US" sz="2099" spc="-62">
                <a:solidFill>
                  <a:srgbClr val="E45F14"/>
                </a:solidFill>
                <a:latin typeface="Roboto"/>
                <a:ea typeface="Roboto"/>
                <a:cs typeface="Roboto"/>
                <a:sym typeface="Roboto"/>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34021" cy="10369137"/>
          </a:xfrm>
          <a:custGeom>
            <a:avLst/>
            <a:gdLst/>
            <a:ahLst/>
            <a:cxnLst/>
            <a:rect r="r" b="b" t="t" l="l"/>
            <a:pathLst>
              <a:path h="10369137" w="18434021">
                <a:moveTo>
                  <a:pt x="0" y="0"/>
                </a:moveTo>
                <a:lnTo>
                  <a:pt x="18434021" y="0"/>
                </a:lnTo>
                <a:lnTo>
                  <a:pt x="18434021" y="10369137"/>
                </a:lnTo>
                <a:lnTo>
                  <a:pt x="0" y="10369137"/>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6441939" y="833752"/>
            <a:ext cx="817361" cy="822954"/>
            <a:chOff x="0" y="0"/>
            <a:chExt cx="1089815" cy="1097272"/>
          </a:xfrm>
        </p:grpSpPr>
        <p:sp>
          <p:nvSpPr>
            <p:cNvPr name="Freeform 3" id="3"/>
            <p:cNvSpPr/>
            <p:nvPr/>
          </p:nvSpPr>
          <p:spPr>
            <a:xfrm flipH="false" flipV="false" rot="0">
              <a:off x="0" y="0"/>
              <a:ext cx="1089815" cy="1097272"/>
            </a:xfrm>
            <a:custGeom>
              <a:avLst/>
              <a:gdLst/>
              <a:ahLst/>
              <a:cxnLst/>
              <a:rect r="r" b="b" t="t" l="l"/>
              <a:pathLst>
                <a:path h="1097272" w="1089815">
                  <a:moveTo>
                    <a:pt x="0" y="0"/>
                  </a:moveTo>
                  <a:lnTo>
                    <a:pt x="1089815" y="0"/>
                  </a:lnTo>
                  <a:lnTo>
                    <a:pt x="1089815" y="1097272"/>
                  </a:lnTo>
                  <a:lnTo>
                    <a:pt x="0" y="1097272"/>
                  </a:lnTo>
                  <a:lnTo>
                    <a:pt x="0" y="0"/>
                  </a:lnTo>
                  <a:close/>
                </a:path>
              </a:pathLst>
            </a:custGeom>
            <a:blipFill>
              <a:blip r:embed="rId2"/>
              <a:stretch>
                <a:fillRect l="-405" t="0" r="-405" b="0"/>
              </a:stretch>
            </a:blipFill>
          </p:spPr>
        </p:sp>
        <p:sp>
          <p:nvSpPr>
            <p:cNvPr name="TextBox 4" id="4"/>
            <p:cNvSpPr txBox="true"/>
            <p:nvPr/>
          </p:nvSpPr>
          <p:spPr>
            <a:xfrm rot="0">
              <a:off x="179935" y="307654"/>
              <a:ext cx="729946" cy="45021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03</a:t>
              </a:r>
            </a:p>
          </p:txBody>
        </p:sp>
      </p:grpSp>
      <p:sp>
        <p:nvSpPr>
          <p:cNvPr name="Freeform 5" id="5"/>
          <p:cNvSpPr/>
          <p:nvPr/>
        </p:nvSpPr>
        <p:spPr>
          <a:xfrm flipH="false" flipV="false" rot="0">
            <a:off x="-893824" y="3683881"/>
            <a:ext cx="19692082" cy="9437410"/>
          </a:xfrm>
          <a:custGeom>
            <a:avLst/>
            <a:gdLst/>
            <a:ahLst/>
            <a:cxnLst/>
            <a:rect r="r" b="b" t="t" l="l"/>
            <a:pathLst>
              <a:path h="9437410" w="19692082">
                <a:moveTo>
                  <a:pt x="0" y="0"/>
                </a:moveTo>
                <a:lnTo>
                  <a:pt x="19692081" y="0"/>
                </a:lnTo>
                <a:lnTo>
                  <a:pt x="19692081" y="9437410"/>
                </a:lnTo>
                <a:lnTo>
                  <a:pt x="0" y="9437410"/>
                </a:lnTo>
                <a:lnTo>
                  <a:pt x="0" y="0"/>
                </a:lnTo>
                <a:close/>
              </a:path>
            </a:pathLst>
          </a:custGeom>
          <a:blipFill>
            <a:blip r:embed="rId3"/>
            <a:stretch>
              <a:fillRect l="0" t="-13312" r="0" b="-18403"/>
            </a:stretch>
          </a:blipFill>
        </p:spPr>
      </p:sp>
      <p:sp>
        <p:nvSpPr>
          <p:cNvPr name="Freeform 6" id="6"/>
          <p:cNvSpPr/>
          <p:nvPr/>
        </p:nvSpPr>
        <p:spPr>
          <a:xfrm flipH="false" flipV="false" rot="0">
            <a:off x="-174064" y="8045467"/>
            <a:ext cx="1749512" cy="2425666"/>
          </a:xfrm>
          <a:custGeom>
            <a:avLst/>
            <a:gdLst/>
            <a:ahLst/>
            <a:cxnLst/>
            <a:rect r="r" b="b" t="t" l="l"/>
            <a:pathLst>
              <a:path h="2425666" w="1749512">
                <a:moveTo>
                  <a:pt x="0" y="0"/>
                </a:moveTo>
                <a:lnTo>
                  <a:pt x="1749511" y="0"/>
                </a:lnTo>
                <a:lnTo>
                  <a:pt x="1749511" y="2425666"/>
                </a:lnTo>
                <a:lnTo>
                  <a:pt x="0" y="2425666"/>
                </a:lnTo>
                <a:lnTo>
                  <a:pt x="0" y="0"/>
                </a:lnTo>
                <a:close/>
              </a:path>
            </a:pathLst>
          </a:custGeom>
          <a:blipFill>
            <a:blip r:embed="rId4"/>
            <a:stretch>
              <a:fillRect l="0" t="0" r="0" b="0"/>
            </a:stretch>
          </a:blipFill>
        </p:spPr>
      </p:sp>
      <p:sp>
        <p:nvSpPr>
          <p:cNvPr name="Freeform 7" id="7"/>
          <p:cNvSpPr/>
          <p:nvPr/>
        </p:nvSpPr>
        <p:spPr>
          <a:xfrm flipH="false" flipV="false" rot="0">
            <a:off x="15740528" y="8045467"/>
            <a:ext cx="3057729" cy="3045163"/>
          </a:xfrm>
          <a:custGeom>
            <a:avLst/>
            <a:gdLst/>
            <a:ahLst/>
            <a:cxnLst/>
            <a:rect r="r" b="b" t="t" l="l"/>
            <a:pathLst>
              <a:path h="3045163" w="3057729">
                <a:moveTo>
                  <a:pt x="0" y="0"/>
                </a:moveTo>
                <a:lnTo>
                  <a:pt x="3057729" y="0"/>
                </a:lnTo>
                <a:lnTo>
                  <a:pt x="3057729" y="3045163"/>
                </a:lnTo>
                <a:lnTo>
                  <a:pt x="0" y="30451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723558" y="-1223648"/>
            <a:ext cx="2254124" cy="2057400"/>
          </a:xfrm>
          <a:custGeom>
            <a:avLst/>
            <a:gdLst/>
            <a:ahLst/>
            <a:cxnLst/>
            <a:rect r="r" b="b" t="t" l="l"/>
            <a:pathLst>
              <a:path h="2057400" w="2254124">
                <a:moveTo>
                  <a:pt x="0" y="0"/>
                </a:moveTo>
                <a:lnTo>
                  <a:pt x="2254123" y="0"/>
                </a:lnTo>
                <a:lnTo>
                  <a:pt x="2254123"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68452" y="2202743"/>
            <a:ext cx="14151096" cy="1290638"/>
          </a:xfrm>
          <a:prstGeom prst="rect">
            <a:avLst/>
          </a:prstGeom>
        </p:spPr>
        <p:txBody>
          <a:bodyPr anchor="t" rtlCol="false" tIns="0" lIns="0" bIns="0" rIns="0">
            <a:spAutoFit/>
          </a:bodyPr>
          <a:lstStyle/>
          <a:p>
            <a:pPr algn="l">
              <a:lnSpc>
                <a:spcPts val="3412"/>
              </a:lnSpc>
            </a:pPr>
            <a:r>
              <a:rPr lang="en-US" sz="2624">
                <a:solidFill>
                  <a:srgbClr val="3B3B3B"/>
                </a:solidFill>
                <a:latin typeface="Roboto"/>
                <a:ea typeface="Roboto"/>
                <a:cs typeface="Roboto"/>
                <a:sym typeface="Roboto"/>
              </a:rPr>
              <a:t>Bộ dữ liệu Alzheimer’s Disease gồm thông tin y tế, lâm sàng và đánh giá tâm thần của 2.149 bệnh nhân, với tổng cộng 35 đặc trưng. Dữ liệu được thu thập nhằm nghiên cứu các yếu tố nguy cơ gây bệnh Alzheimer và xây dựng mô hình học máy để dự đoán khả năng mắc bệnh.</a:t>
            </a:r>
          </a:p>
        </p:txBody>
      </p:sp>
      <p:sp>
        <p:nvSpPr>
          <p:cNvPr name="TextBox 10" id="10"/>
          <p:cNvSpPr txBox="true"/>
          <p:nvPr/>
        </p:nvSpPr>
        <p:spPr>
          <a:xfrm rot="0">
            <a:off x="1147797" y="553079"/>
            <a:ext cx="10549638" cy="1298575"/>
          </a:xfrm>
          <a:prstGeom prst="rect">
            <a:avLst/>
          </a:prstGeom>
        </p:spPr>
        <p:txBody>
          <a:bodyPr anchor="t" rtlCol="false" tIns="0" lIns="0" bIns="0" rIns="0">
            <a:spAutoFit/>
          </a:bodyPr>
          <a:lstStyle/>
          <a:p>
            <a:pPr algn="l" marL="0" indent="0" lvl="0">
              <a:lnSpc>
                <a:spcPts val="10400"/>
              </a:lnSpc>
            </a:pPr>
            <a:r>
              <a:rPr lang="en-US" b="true" sz="8000">
                <a:solidFill>
                  <a:srgbClr val="E45F14"/>
                </a:solidFill>
                <a:latin typeface="Roboto Bold"/>
                <a:ea typeface="Roboto Bold"/>
                <a:cs typeface="Roboto Bold"/>
                <a:sym typeface="Roboto Bold"/>
              </a:rPr>
              <a:t>1.Giới thiệu bộ dữ liệu</a:t>
            </a:r>
          </a:p>
        </p:txBody>
      </p:sp>
      <p:sp>
        <p:nvSpPr>
          <p:cNvPr name="TextBox 11" id="11"/>
          <p:cNvSpPr txBox="true"/>
          <p:nvPr/>
        </p:nvSpPr>
        <p:spPr>
          <a:xfrm rot="0">
            <a:off x="2419675" y="4121447"/>
            <a:ext cx="2573982" cy="292989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Roboto"/>
                <a:ea typeface="Roboto"/>
                <a:cs typeface="Roboto"/>
                <a:sym typeface="Roboto"/>
              </a:rPr>
              <a:t>PatientID</a:t>
            </a:r>
          </a:p>
          <a:p>
            <a:pPr algn="ctr" marL="518160" indent="-259080" lvl="1">
              <a:lnSpc>
                <a:spcPts val="3359"/>
              </a:lnSpc>
              <a:buFont typeface="Arial"/>
              <a:buChar char="•"/>
            </a:pPr>
            <a:r>
              <a:rPr lang="en-US" sz="2400">
                <a:solidFill>
                  <a:srgbClr val="000000"/>
                </a:solidFill>
                <a:latin typeface="Roboto"/>
                <a:ea typeface="Roboto"/>
                <a:cs typeface="Roboto"/>
                <a:sym typeface="Roboto"/>
              </a:rPr>
              <a:t>Age</a:t>
            </a:r>
          </a:p>
          <a:p>
            <a:pPr algn="ctr" marL="518160" indent="-259080" lvl="1">
              <a:lnSpc>
                <a:spcPts val="3359"/>
              </a:lnSpc>
              <a:buFont typeface="Arial"/>
              <a:buChar char="•"/>
            </a:pPr>
            <a:r>
              <a:rPr lang="en-US" sz="2400">
                <a:solidFill>
                  <a:srgbClr val="000000"/>
                </a:solidFill>
                <a:latin typeface="Roboto"/>
                <a:ea typeface="Roboto"/>
                <a:cs typeface="Roboto"/>
                <a:sym typeface="Roboto"/>
              </a:rPr>
              <a:t>Gender</a:t>
            </a:r>
          </a:p>
          <a:p>
            <a:pPr algn="ctr" marL="518160" indent="-259080" lvl="1">
              <a:lnSpc>
                <a:spcPts val="3359"/>
              </a:lnSpc>
              <a:buFont typeface="Arial"/>
              <a:buChar char="•"/>
            </a:pPr>
            <a:r>
              <a:rPr lang="en-US" sz="2400">
                <a:solidFill>
                  <a:srgbClr val="000000"/>
                </a:solidFill>
                <a:latin typeface="Roboto"/>
                <a:ea typeface="Roboto"/>
                <a:cs typeface="Roboto"/>
                <a:sym typeface="Roboto"/>
              </a:rPr>
              <a:t>Ethnicity</a:t>
            </a:r>
          </a:p>
          <a:p>
            <a:pPr algn="ctr" marL="518160" indent="-259080" lvl="1">
              <a:lnSpc>
                <a:spcPts val="3359"/>
              </a:lnSpc>
              <a:buFont typeface="Arial"/>
              <a:buChar char="•"/>
            </a:pPr>
            <a:r>
              <a:rPr lang="en-US" sz="2400">
                <a:solidFill>
                  <a:srgbClr val="000000"/>
                </a:solidFill>
                <a:latin typeface="Roboto"/>
                <a:ea typeface="Roboto"/>
                <a:cs typeface="Roboto"/>
                <a:sym typeface="Roboto"/>
              </a:rPr>
              <a:t>EducationLevel</a:t>
            </a:r>
          </a:p>
          <a:p>
            <a:pPr algn="ctr" marL="518160" indent="-259080" lvl="1">
              <a:lnSpc>
                <a:spcPts val="3359"/>
              </a:lnSpc>
              <a:buFont typeface="Arial"/>
              <a:buChar char="•"/>
            </a:pPr>
            <a:r>
              <a:rPr lang="en-US" sz="2400">
                <a:solidFill>
                  <a:srgbClr val="000000"/>
                </a:solidFill>
                <a:latin typeface="Roboto"/>
                <a:ea typeface="Roboto"/>
                <a:cs typeface="Roboto"/>
                <a:sym typeface="Roboto"/>
              </a:rPr>
              <a:t>BMI</a:t>
            </a:r>
          </a:p>
          <a:p>
            <a:pPr algn="ctr" marL="518160" indent="-259080" lvl="1">
              <a:lnSpc>
                <a:spcPts val="3359"/>
              </a:lnSpc>
              <a:buFont typeface="Arial"/>
              <a:buChar char="•"/>
            </a:pPr>
            <a:r>
              <a:rPr lang="en-US" sz="2400">
                <a:solidFill>
                  <a:srgbClr val="000000"/>
                </a:solidFill>
                <a:latin typeface="Roboto"/>
                <a:ea typeface="Roboto"/>
                <a:cs typeface="Roboto"/>
                <a:sym typeface="Roboto"/>
              </a:rPr>
              <a:t>Smoking</a:t>
            </a:r>
          </a:p>
        </p:txBody>
      </p:sp>
      <p:sp>
        <p:nvSpPr>
          <p:cNvPr name="TextBox 12" id="12"/>
          <p:cNvSpPr txBox="true"/>
          <p:nvPr/>
        </p:nvSpPr>
        <p:spPr>
          <a:xfrm rot="0">
            <a:off x="4530861" y="7184687"/>
            <a:ext cx="3783509" cy="292989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Roboto"/>
                <a:ea typeface="Roboto"/>
                <a:cs typeface="Roboto"/>
                <a:sym typeface="Roboto"/>
              </a:rPr>
              <a:t>CholesterolHDL</a:t>
            </a:r>
          </a:p>
          <a:p>
            <a:pPr algn="ctr" marL="518160" indent="-259080" lvl="1">
              <a:lnSpc>
                <a:spcPts val="3359"/>
              </a:lnSpc>
              <a:buFont typeface="Arial"/>
              <a:buChar char="•"/>
            </a:pPr>
            <a:r>
              <a:rPr lang="en-US" sz="2400">
                <a:solidFill>
                  <a:srgbClr val="000000"/>
                </a:solidFill>
                <a:latin typeface="Roboto"/>
                <a:ea typeface="Roboto"/>
                <a:cs typeface="Roboto"/>
                <a:sym typeface="Roboto"/>
              </a:rPr>
              <a:t>CholesterolTriglycerides</a:t>
            </a:r>
          </a:p>
          <a:p>
            <a:pPr algn="ctr" marL="518160" indent="-259080" lvl="1">
              <a:lnSpc>
                <a:spcPts val="3359"/>
              </a:lnSpc>
              <a:buFont typeface="Arial"/>
              <a:buChar char="•"/>
            </a:pPr>
            <a:r>
              <a:rPr lang="en-US" sz="2400">
                <a:solidFill>
                  <a:srgbClr val="000000"/>
                </a:solidFill>
                <a:latin typeface="Roboto"/>
                <a:ea typeface="Roboto"/>
                <a:cs typeface="Roboto"/>
                <a:sym typeface="Roboto"/>
              </a:rPr>
              <a:t>MMSE</a:t>
            </a:r>
          </a:p>
          <a:p>
            <a:pPr algn="ctr" marL="518160" indent="-259080" lvl="1">
              <a:lnSpc>
                <a:spcPts val="3359"/>
              </a:lnSpc>
              <a:buFont typeface="Arial"/>
              <a:buChar char="•"/>
            </a:pPr>
            <a:r>
              <a:rPr lang="en-US" sz="2400">
                <a:solidFill>
                  <a:srgbClr val="000000"/>
                </a:solidFill>
                <a:latin typeface="Roboto"/>
                <a:ea typeface="Roboto"/>
                <a:cs typeface="Roboto"/>
                <a:sym typeface="Roboto"/>
              </a:rPr>
              <a:t>FunctionalAssessment</a:t>
            </a:r>
          </a:p>
          <a:p>
            <a:pPr algn="ctr" marL="518160" indent="-259080" lvl="1">
              <a:lnSpc>
                <a:spcPts val="3359"/>
              </a:lnSpc>
              <a:buFont typeface="Arial"/>
              <a:buChar char="•"/>
            </a:pPr>
            <a:r>
              <a:rPr lang="en-US" sz="2400">
                <a:solidFill>
                  <a:srgbClr val="000000"/>
                </a:solidFill>
                <a:latin typeface="Roboto"/>
                <a:ea typeface="Roboto"/>
                <a:cs typeface="Roboto"/>
                <a:sym typeface="Roboto"/>
              </a:rPr>
              <a:t>MemoryComplaints</a:t>
            </a:r>
          </a:p>
          <a:p>
            <a:pPr algn="ctr" marL="518160" indent="-259080" lvl="1">
              <a:lnSpc>
                <a:spcPts val="3359"/>
              </a:lnSpc>
              <a:buFont typeface="Arial"/>
              <a:buChar char="•"/>
            </a:pPr>
            <a:r>
              <a:rPr lang="en-US" sz="2400">
                <a:solidFill>
                  <a:srgbClr val="000000"/>
                </a:solidFill>
                <a:latin typeface="Roboto"/>
                <a:ea typeface="Roboto"/>
                <a:cs typeface="Roboto"/>
                <a:sym typeface="Roboto"/>
              </a:rPr>
              <a:t>BehavioralProblems</a:t>
            </a:r>
          </a:p>
          <a:p>
            <a:pPr algn="ctr" marL="518160" indent="-259080" lvl="1">
              <a:lnSpc>
                <a:spcPts val="3359"/>
              </a:lnSpc>
              <a:buFont typeface="Arial"/>
              <a:buChar char="•"/>
            </a:pPr>
            <a:r>
              <a:rPr lang="en-US" sz="2400">
                <a:solidFill>
                  <a:srgbClr val="000000"/>
                </a:solidFill>
                <a:latin typeface="Roboto"/>
                <a:ea typeface="Roboto"/>
                <a:cs typeface="Roboto"/>
                <a:sym typeface="Roboto"/>
              </a:rPr>
              <a:t>ADL</a:t>
            </a:r>
          </a:p>
        </p:txBody>
      </p:sp>
      <p:sp>
        <p:nvSpPr>
          <p:cNvPr name="TextBox 13" id="13"/>
          <p:cNvSpPr txBox="true"/>
          <p:nvPr/>
        </p:nvSpPr>
        <p:spPr>
          <a:xfrm rot="0">
            <a:off x="10557045" y="7184687"/>
            <a:ext cx="4081016" cy="292989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Roboto"/>
                <a:ea typeface="Roboto"/>
                <a:cs typeface="Roboto"/>
                <a:sym typeface="Roboto"/>
              </a:rPr>
              <a:t>Confusion</a:t>
            </a:r>
          </a:p>
          <a:p>
            <a:pPr algn="ctr" marL="518160" indent="-259080" lvl="1">
              <a:lnSpc>
                <a:spcPts val="3359"/>
              </a:lnSpc>
              <a:buFont typeface="Arial"/>
              <a:buChar char="•"/>
            </a:pPr>
            <a:r>
              <a:rPr lang="en-US" sz="2400">
                <a:solidFill>
                  <a:srgbClr val="000000"/>
                </a:solidFill>
                <a:latin typeface="Roboto"/>
                <a:ea typeface="Roboto"/>
                <a:cs typeface="Roboto"/>
                <a:sym typeface="Roboto"/>
              </a:rPr>
              <a:t>Disorientation</a:t>
            </a:r>
          </a:p>
          <a:p>
            <a:pPr algn="ctr" marL="518160" indent="-259080" lvl="1">
              <a:lnSpc>
                <a:spcPts val="3359"/>
              </a:lnSpc>
              <a:buFont typeface="Arial"/>
              <a:buChar char="•"/>
            </a:pPr>
            <a:r>
              <a:rPr lang="en-US" sz="2400">
                <a:solidFill>
                  <a:srgbClr val="000000"/>
                </a:solidFill>
                <a:latin typeface="Roboto"/>
                <a:ea typeface="Roboto"/>
                <a:cs typeface="Roboto"/>
                <a:sym typeface="Roboto"/>
              </a:rPr>
              <a:t>PersonalityChanges</a:t>
            </a:r>
          </a:p>
          <a:p>
            <a:pPr algn="ctr" marL="518160" indent="-259080" lvl="1">
              <a:lnSpc>
                <a:spcPts val="3359"/>
              </a:lnSpc>
              <a:buFont typeface="Arial"/>
              <a:buChar char="•"/>
            </a:pPr>
            <a:r>
              <a:rPr lang="en-US" sz="2400">
                <a:solidFill>
                  <a:srgbClr val="000000"/>
                </a:solidFill>
                <a:latin typeface="Roboto"/>
                <a:ea typeface="Roboto"/>
                <a:cs typeface="Roboto"/>
                <a:sym typeface="Roboto"/>
              </a:rPr>
              <a:t>DifficultyCompletingTasks</a:t>
            </a:r>
          </a:p>
          <a:p>
            <a:pPr algn="ctr" marL="518160" indent="-259080" lvl="1">
              <a:lnSpc>
                <a:spcPts val="3359"/>
              </a:lnSpc>
              <a:buFont typeface="Arial"/>
              <a:buChar char="•"/>
            </a:pPr>
            <a:r>
              <a:rPr lang="en-US" sz="2400">
                <a:solidFill>
                  <a:srgbClr val="000000"/>
                </a:solidFill>
                <a:latin typeface="Roboto"/>
                <a:ea typeface="Roboto"/>
                <a:cs typeface="Roboto"/>
                <a:sym typeface="Roboto"/>
              </a:rPr>
              <a:t>Forgetfulness</a:t>
            </a:r>
          </a:p>
          <a:p>
            <a:pPr algn="ctr" marL="518160" indent="-259080" lvl="1">
              <a:lnSpc>
                <a:spcPts val="3359"/>
              </a:lnSpc>
              <a:buFont typeface="Arial"/>
              <a:buChar char="•"/>
            </a:pPr>
            <a:r>
              <a:rPr lang="en-US" sz="2400">
                <a:solidFill>
                  <a:srgbClr val="000000"/>
                </a:solidFill>
                <a:latin typeface="Roboto"/>
                <a:ea typeface="Roboto"/>
                <a:cs typeface="Roboto"/>
                <a:sym typeface="Roboto"/>
              </a:rPr>
              <a:t>Diagnosis</a:t>
            </a:r>
          </a:p>
          <a:p>
            <a:pPr algn="ctr" marL="518160" indent="-259080" lvl="1">
              <a:lnSpc>
                <a:spcPts val="3359"/>
              </a:lnSpc>
              <a:buFont typeface="Arial"/>
              <a:buChar char="•"/>
            </a:pPr>
            <a:r>
              <a:rPr lang="en-US" sz="2400">
                <a:solidFill>
                  <a:srgbClr val="000000"/>
                </a:solidFill>
                <a:latin typeface="Roboto"/>
                <a:ea typeface="Roboto"/>
                <a:cs typeface="Roboto"/>
                <a:sym typeface="Roboto"/>
              </a:rPr>
              <a:t>DoctorInCharge</a:t>
            </a:r>
          </a:p>
        </p:txBody>
      </p:sp>
      <p:sp>
        <p:nvSpPr>
          <p:cNvPr name="TextBox 14" id="14"/>
          <p:cNvSpPr txBox="true"/>
          <p:nvPr/>
        </p:nvSpPr>
        <p:spPr>
          <a:xfrm rot="0">
            <a:off x="7588477" y="4121447"/>
            <a:ext cx="3891558" cy="292989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Roboto"/>
                <a:ea typeface="Roboto"/>
                <a:cs typeface="Roboto"/>
                <a:sym typeface="Roboto"/>
              </a:rPr>
              <a:t> </a:t>
            </a:r>
            <a:r>
              <a:rPr lang="en-US" sz="2400">
                <a:solidFill>
                  <a:srgbClr val="000000"/>
                </a:solidFill>
                <a:latin typeface="Roboto"/>
                <a:ea typeface="Roboto"/>
                <a:cs typeface="Roboto"/>
                <a:sym typeface="Roboto"/>
              </a:rPr>
              <a:t>AlcoholConsumption</a:t>
            </a:r>
          </a:p>
          <a:p>
            <a:pPr algn="ctr" marL="518160" indent="-259080" lvl="1">
              <a:lnSpc>
                <a:spcPts val="3359"/>
              </a:lnSpc>
              <a:buFont typeface="Arial"/>
              <a:buChar char="•"/>
            </a:pPr>
            <a:r>
              <a:rPr lang="en-US" sz="2400">
                <a:solidFill>
                  <a:srgbClr val="000000"/>
                </a:solidFill>
                <a:latin typeface="Roboto"/>
                <a:ea typeface="Roboto"/>
                <a:cs typeface="Roboto"/>
                <a:sym typeface="Roboto"/>
              </a:rPr>
              <a:t>PhysicalActivity</a:t>
            </a:r>
          </a:p>
          <a:p>
            <a:pPr algn="ctr" marL="518160" indent="-259080" lvl="1">
              <a:lnSpc>
                <a:spcPts val="3359"/>
              </a:lnSpc>
              <a:buFont typeface="Arial"/>
              <a:buChar char="•"/>
            </a:pPr>
            <a:r>
              <a:rPr lang="en-US" sz="2400">
                <a:solidFill>
                  <a:srgbClr val="000000"/>
                </a:solidFill>
                <a:latin typeface="Roboto"/>
                <a:ea typeface="Roboto"/>
                <a:cs typeface="Roboto"/>
                <a:sym typeface="Roboto"/>
              </a:rPr>
              <a:t>DietQuality</a:t>
            </a:r>
          </a:p>
          <a:p>
            <a:pPr algn="ctr" marL="518160" indent="-259080" lvl="1">
              <a:lnSpc>
                <a:spcPts val="3359"/>
              </a:lnSpc>
              <a:buFont typeface="Arial"/>
              <a:buChar char="•"/>
            </a:pPr>
            <a:r>
              <a:rPr lang="en-US" sz="2400">
                <a:solidFill>
                  <a:srgbClr val="000000"/>
                </a:solidFill>
                <a:latin typeface="Roboto"/>
                <a:ea typeface="Roboto"/>
                <a:cs typeface="Roboto"/>
                <a:sym typeface="Roboto"/>
              </a:rPr>
              <a:t>SleepQuality</a:t>
            </a:r>
          </a:p>
          <a:p>
            <a:pPr algn="ctr" marL="518160" indent="-259080" lvl="1">
              <a:lnSpc>
                <a:spcPts val="3359"/>
              </a:lnSpc>
              <a:buFont typeface="Arial"/>
              <a:buChar char="•"/>
            </a:pPr>
            <a:r>
              <a:rPr lang="en-US" sz="2400">
                <a:solidFill>
                  <a:srgbClr val="000000"/>
                </a:solidFill>
                <a:latin typeface="Roboto"/>
                <a:ea typeface="Roboto"/>
                <a:cs typeface="Roboto"/>
                <a:sym typeface="Roboto"/>
              </a:rPr>
              <a:t>FamilyHistoryAlzheimers</a:t>
            </a:r>
          </a:p>
          <a:p>
            <a:pPr algn="ctr" marL="518160" indent="-259080" lvl="1">
              <a:lnSpc>
                <a:spcPts val="3359"/>
              </a:lnSpc>
              <a:buFont typeface="Arial"/>
              <a:buChar char="•"/>
            </a:pPr>
            <a:r>
              <a:rPr lang="en-US" sz="2400">
                <a:solidFill>
                  <a:srgbClr val="000000"/>
                </a:solidFill>
                <a:latin typeface="Roboto"/>
                <a:ea typeface="Roboto"/>
                <a:cs typeface="Roboto"/>
                <a:sym typeface="Roboto"/>
              </a:rPr>
              <a:t>CardiovascularDisease</a:t>
            </a:r>
          </a:p>
          <a:p>
            <a:pPr algn="ctr" marL="518160" indent="-259080" lvl="1">
              <a:lnSpc>
                <a:spcPts val="3359"/>
              </a:lnSpc>
              <a:buFont typeface="Arial"/>
              <a:buChar char="•"/>
            </a:pPr>
            <a:r>
              <a:rPr lang="en-US" sz="2400">
                <a:solidFill>
                  <a:srgbClr val="000000"/>
                </a:solidFill>
                <a:latin typeface="Roboto"/>
                <a:ea typeface="Roboto"/>
                <a:cs typeface="Roboto"/>
                <a:sym typeface="Roboto"/>
              </a:rPr>
              <a:t>Diabetes</a:t>
            </a:r>
          </a:p>
        </p:txBody>
      </p:sp>
      <p:sp>
        <p:nvSpPr>
          <p:cNvPr name="TextBox 15" id="15"/>
          <p:cNvSpPr txBox="true"/>
          <p:nvPr/>
        </p:nvSpPr>
        <p:spPr>
          <a:xfrm rot="0">
            <a:off x="13947129" y="4121447"/>
            <a:ext cx="2740075" cy="2929890"/>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000000"/>
                </a:solidFill>
                <a:latin typeface="Roboto"/>
                <a:ea typeface="Roboto"/>
                <a:cs typeface="Roboto"/>
                <a:sym typeface="Roboto"/>
              </a:rPr>
              <a:t>Depression</a:t>
            </a:r>
          </a:p>
          <a:p>
            <a:pPr algn="ctr" marL="518160" indent="-259080" lvl="1">
              <a:lnSpc>
                <a:spcPts val="3359"/>
              </a:lnSpc>
              <a:buFont typeface="Arial"/>
              <a:buChar char="•"/>
            </a:pPr>
            <a:r>
              <a:rPr lang="en-US" sz="2400">
                <a:solidFill>
                  <a:srgbClr val="000000"/>
                </a:solidFill>
                <a:latin typeface="Roboto"/>
                <a:ea typeface="Roboto"/>
                <a:cs typeface="Roboto"/>
                <a:sym typeface="Roboto"/>
              </a:rPr>
              <a:t>HeadInjury</a:t>
            </a:r>
          </a:p>
          <a:p>
            <a:pPr algn="ctr" marL="518160" indent="-259080" lvl="1">
              <a:lnSpc>
                <a:spcPts val="3359"/>
              </a:lnSpc>
              <a:buFont typeface="Arial"/>
              <a:buChar char="•"/>
            </a:pPr>
            <a:r>
              <a:rPr lang="en-US" sz="2400">
                <a:solidFill>
                  <a:srgbClr val="000000"/>
                </a:solidFill>
                <a:latin typeface="Roboto"/>
                <a:ea typeface="Roboto"/>
                <a:cs typeface="Roboto"/>
                <a:sym typeface="Roboto"/>
              </a:rPr>
              <a:t>Hypertension</a:t>
            </a:r>
          </a:p>
          <a:p>
            <a:pPr algn="ctr" marL="518160" indent="-259080" lvl="1">
              <a:lnSpc>
                <a:spcPts val="3359"/>
              </a:lnSpc>
              <a:buFont typeface="Arial"/>
              <a:buChar char="•"/>
            </a:pPr>
            <a:r>
              <a:rPr lang="en-US" sz="2400">
                <a:solidFill>
                  <a:srgbClr val="000000"/>
                </a:solidFill>
                <a:latin typeface="Roboto"/>
                <a:ea typeface="Roboto"/>
                <a:cs typeface="Roboto"/>
                <a:sym typeface="Roboto"/>
              </a:rPr>
              <a:t>SystolicBP</a:t>
            </a:r>
          </a:p>
          <a:p>
            <a:pPr algn="ctr" marL="518160" indent="-259080" lvl="1">
              <a:lnSpc>
                <a:spcPts val="3359"/>
              </a:lnSpc>
              <a:buFont typeface="Arial"/>
              <a:buChar char="•"/>
            </a:pPr>
            <a:r>
              <a:rPr lang="en-US" sz="2400">
                <a:solidFill>
                  <a:srgbClr val="000000"/>
                </a:solidFill>
                <a:latin typeface="Roboto"/>
                <a:ea typeface="Roboto"/>
                <a:cs typeface="Roboto"/>
                <a:sym typeface="Roboto"/>
              </a:rPr>
              <a:t>DiastolicBP</a:t>
            </a:r>
          </a:p>
          <a:p>
            <a:pPr algn="ctr" marL="518160" indent="-259080" lvl="1">
              <a:lnSpc>
                <a:spcPts val="3359"/>
              </a:lnSpc>
              <a:buFont typeface="Arial"/>
              <a:buChar char="•"/>
            </a:pPr>
            <a:r>
              <a:rPr lang="en-US" sz="2400">
                <a:solidFill>
                  <a:srgbClr val="000000"/>
                </a:solidFill>
                <a:latin typeface="Roboto"/>
                <a:ea typeface="Roboto"/>
                <a:cs typeface="Roboto"/>
                <a:sym typeface="Roboto"/>
              </a:rPr>
              <a:t>CholesterolTotal</a:t>
            </a:r>
          </a:p>
          <a:p>
            <a:pPr algn="ctr" marL="518160" indent="-259080" lvl="1">
              <a:lnSpc>
                <a:spcPts val="3359"/>
              </a:lnSpc>
              <a:buFont typeface="Arial"/>
              <a:buChar char="•"/>
            </a:pPr>
            <a:r>
              <a:rPr lang="en-US" sz="2400">
                <a:solidFill>
                  <a:srgbClr val="000000"/>
                </a:solidFill>
                <a:latin typeface="Roboto"/>
                <a:ea typeface="Roboto"/>
                <a:cs typeface="Roboto"/>
                <a:sym typeface="Roboto"/>
              </a:rPr>
              <a:t>CholesterolLDL</a:t>
            </a:r>
          </a:p>
        </p:txBody>
      </p:sp>
      <p:sp>
        <p:nvSpPr>
          <p:cNvPr name="AutoShape 16" id="16"/>
          <p:cNvSpPr/>
          <p:nvPr/>
        </p:nvSpPr>
        <p:spPr>
          <a:xfrm flipV="true">
            <a:off x="6291067" y="4178597"/>
            <a:ext cx="0" cy="2872740"/>
          </a:xfrm>
          <a:prstGeom prst="line">
            <a:avLst/>
          </a:prstGeom>
          <a:ln cap="flat" w="38100">
            <a:solidFill>
              <a:srgbClr val="000000"/>
            </a:solidFill>
            <a:prstDash val="solid"/>
            <a:headEnd type="none" len="sm" w="sm"/>
            <a:tailEnd type="none" len="sm" w="sm"/>
          </a:ln>
        </p:spPr>
      </p:sp>
      <p:sp>
        <p:nvSpPr>
          <p:cNvPr name="AutoShape 17" id="17"/>
          <p:cNvSpPr/>
          <p:nvPr/>
        </p:nvSpPr>
        <p:spPr>
          <a:xfrm flipV="true">
            <a:off x="12775435" y="4178597"/>
            <a:ext cx="0" cy="2872740"/>
          </a:xfrm>
          <a:prstGeom prst="line">
            <a:avLst/>
          </a:prstGeom>
          <a:ln cap="flat" w="38100">
            <a:solidFill>
              <a:srgbClr val="000000"/>
            </a:solidFill>
            <a:prstDash val="solid"/>
            <a:headEnd type="none" len="sm" w="sm"/>
            <a:tailEnd type="none" len="sm" w="sm"/>
          </a:ln>
        </p:spPr>
      </p:sp>
      <p:sp>
        <p:nvSpPr>
          <p:cNvPr name="AutoShape 18" id="18"/>
          <p:cNvSpPr/>
          <p:nvPr/>
        </p:nvSpPr>
        <p:spPr>
          <a:xfrm flipV="true">
            <a:off x="9124950" y="7241837"/>
            <a:ext cx="0" cy="28727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41939" y="1028700"/>
            <a:ext cx="817361" cy="816339"/>
          </a:xfrm>
          <a:custGeom>
            <a:avLst/>
            <a:gdLst/>
            <a:ahLst/>
            <a:cxnLst/>
            <a:rect r="r" b="b" t="t" l="l"/>
            <a:pathLst>
              <a:path h="816339" w="817361">
                <a:moveTo>
                  <a:pt x="0" y="0"/>
                </a:moveTo>
                <a:lnTo>
                  <a:pt x="817361" y="0"/>
                </a:lnTo>
                <a:lnTo>
                  <a:pt x="817361" y="816339"/>
                </a:lnTo>
                <a:lnTo>
                  <a:pt x="0" y="816339"/>
                </a:lnTo>
                <a:lnTo>
                  <a:pt x="0" y="0"/>
                </a:lnTo>
                <a:close/>
              </a:path>
            </a:pathLst>
          </a:custGeom>
          <a:blipFill>
            <a:blip r:embed="rId2"/>
            <a:stretch>
              <a:fillRect l="0" t="0" r="0" b="0"/>
            </a:stretch>
          </a:blipFill>
        </p:spPr>
      </p:sp>
      <p:grpSp>
        <p:nvGrpSpPr>
          <p:cNvPr name="Group 3" id="3"/>
          <p:cNvGrpSpPr/>
          <p:nvPr/>
        </p:nvGrpSpPr>
        <p:grpSpPr>
          <a:xfrm rot="0">
            <a:off x="-197883" y="9459387"/>
            <a:ext cx="18683766" cy="1994526"/>
            <a:chOff x="0" y="0"/>
            <a:chExt cx="6186311" cy="660400"/>
          </a:xfrm>
        </p:grpSpPr>
        <p:sp>
          <p:nvSpPr>
            <p:cNvPr name="Freeform 4" id="4"/>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F6D8B6"/>
            </a:solidFill>
          </p:spPr>
        </p:sp>
      </p:grpSp>
      <p:grpSp>
        <p:nvGrpSpPr>
          <p:cNvPr name="Group 5" id="5"/>
          <p:cNvGrpSpPr/>
          <p:nvPr/>
        </p:nvGrpSpPr>
        <p:grpSpPr>
          <a:xfrm rot="0">
            <a:off x="8544578" y="3069409"/>
            <a:ext cx="1410633" cy="14106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6D8B6"/>
            </a:solidFill>
          </p:spPr>
        </p:sp>
        <p:sp>
          <p:nvSpPr>
            <p:cNvPr name="TextBox 7" id="7"/>
            <p:cNvSpPr txBox="true"/>
            <p:nvPr/>
          </p:nvSpPr>
          <p:spPr>
            <a:xfrm>
              <a:off x="0" y="146050"/>
              <a:ext cx="711200" cy="46355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10800000">
            <a:off x="1922899" y="2636684"/>
            <a:ext cx="6129497" cy="2195538"/>
          </a:xfrm>
          <a:custGeom>
            <a:avLst/>
            <a:gdLst/>
            <a:ahLst/>
            <a:cxnLst/>
            <a:rect r="r" b="b" t="t" l="l"/>
            <a:pathLst>
              <a:path h="2195538" w="6129497">
                <a:moveTo>
                  <a:pt x="0" y="0"/>
                </a:moveTo>
                <a:lnTo>
                  <a:pt x="6129497" y="0"/>
                </a:lnTo>
                <a:lnTo>
                  <a:pt x="6129497" y="2195538"/>
                </a:lnTo>
                <a:lnTo>
                  <a:pt x="0" y="2195538"/>
                </a:lnTo>
                <a:lnTo>
                  <a:pt x="0" y="0"/>
                </a:lnTo>
                <a:close/>
              </a:path>
            </a:pathLst>
          </a:custGeom>
          <a:blipFill>
            <a:blip r:embed="rId3"/>
            <a:stretch>
              <a:fillRect l="-291135" t="0" r="-291135" b="0"/>
            </a:stretch>
          </a:blipFill>
        </p:spPr>
      </p:sp>
      <p:sp>
        <p:nvSpPr>
          <p:cNvPr name="Freeform 9" id="9"/>
          <p:cNvSpPr/>
          <p:nvPr/>
        </p:nvSpPr>
        <p:spPr>
          <a:xfrm flipH="false" flipV="false" rot="-10800000">
            <a:off x="10447392" y="2676956"/>
            <a:ext cx="5061585" cy="2195538"/>
          </a:xfrm>
          <a:custGeom>
            <a:avLst/>
            <a:gdLst/>
            <a:ahLst/>
            <a:cxnLst/>
            <a:rect r="r" b="b" t="t" l="l"/>
            <a:pathLst>
              <a:path h="2195538" w="5061585">
                <a:moveTo>
                  <a:pt x="0" y="0"/>
                </a:moveTo>
                <a:lnTo>
                  <a:pt x="5061585" y="0"/>
                </a:lnTo>
                <a:lnTo>
                  <a:pt x="5061585" y="2195538"/>
                </a:lnTo>
                <a:lnTo>
                  <a:pt x="0" y="2195538"/>
                </a:lnTo>
                <a:lnTo>
                  <a:pt x="0" y="0"/>
                </a:lnTo>
                <a:close/>
              </a:path>
            </a:pathLst>
          </a:custGeom>
          <a:blipFill>
            <a:blip r:embed="rId3"/>
            <a:stretch>
              <a:fillRect l="-373658" t="0" r="-352560" b="0"/>
            </a:stretch>
          </a:blipFill>
        </p:spPr>
      </p:sp>
      <p:sp>
        <p:nvSpPr>
          <p:cNvPr name="Freeform 10" id="10"/>
          <p:cNvSpPr/>
          <p:nvPr/>
        </p:nvSpPr>
        <p:spPr>
          <a:xfrm flipH="false" flipV="false" rot="-10800000">
            <a:off x="3439864" y="5786982"/>
            <a:ext cx="11810603" cy="3101165"/>
          </a:xfrm>
          <a:custGeom>
            <a:avLst/>
            <a:gdLst/>
            <a:ahLst/>
            <a:cxnLst/>
            <a:rect r="r" b="b" t="t" l="l"/>
            <a:pathLst>
              <a:path h="3101165" w="11810603">
                <a:moveTo>
                  <a:pt x="0" y="0"/>
                </a:moveTo>
                <a:lnTo>
                  <a:pt x="11810604" y="0"/>
                </a:lnTo>
                <a:lnTo>
                  <a:pt x="11810604" y="3101165"/>
                </a:lnTo>
                <a:lnTo>
                  <a:pt x="0" y="3101165"/>
                </a:lnTo>
                <a:lnTo>
                  <a:pt x="0" y="0"/>
                </a:lnTo>
                <a:close/>
              </a:path>
            </a:pathLst>
          </a:custGeom>
          <a:blipFill>
            <a:blip r:embed="rId3"/>
            <a:stretch>
              <a:fillRect l="-245770" t="-20593" r="-257368" b="0"/>
            </a:stretch>
          </a:blipFill>
        </p:spPr>
      </p:sp>
      <p:sp>
        <p:nvSpPr>
          <p:cNvPr name="TextBox 11" id="11"/>
          <p:cNvSpPr txBox="true"/>
          <p:nvPr/>
        </p:nvSpPr>
        <p:spPr>
          <a:xfrm rot="0">
            <a:off x="3716874" y="5844044"/>
            <a:ext cx="10971163" cy="29298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Phân loại đặc trưng</a:t>
            </a:r>
          </a:p>
          <a:p>
            <a:pPr algn="l">
              <a:lnSpc>
                <a:spcPts val="3359"/>
              </a:lnSpc>
            </a:pPr>
            <a:r>
              <a:rPr lang="en-US" b="true" sz="2400">
                <a:solidFill>
                  <a:srgbClr val="000000"/>
                </a:solidFill>
                <a:latin typeface="Roboto Bold"/>
                <a:ea typeface="Roboto Bold"/>
                <a:cs typeface="Roboto Bold"/>
                <a:sym typeface="Roboto Bold"/>
              </a:rPr>
              <a:t>Đặc trưng rời rạc (17 cột): </a:t>
            </a:r>
            <a:r>
              <a:rPr lang="en-US" sz="2400">
                <a:solidFill>
                  <a:srgbClr val="000000"/>
                </a:solidFill>
                <a:latin typeface="Roboto"/>
                <a:ea typeface="Roboto"/>
                <a:cs typeface="Roboto"/>
                <a:sym typeface="Roboto"/>
              </a:rPr>
              <a:t>Được sử dụng để phân nhóm dữ liệu.</a:t>
            </a:r>
          </a:p>
          <a:p>
            <a:pPr algn="l" marL="518160" indent="-259080" lvl="1">
              <a:lnSpc>
                <a:spcPts val="3359"/>
              </a:lnSpc>
              <a:buFont typeface="Arial"/>
              <a:buChar char="•"/>
            </a:pPr>
            <a:r>
              <a:rPr lang="en-US" sz="2400">
                <a:solidFill>
                  <a:srgbClr val="000000"/>
                </a:solidFill>
                <a:latin typeface="Roboto"/>
                <a:ea typeface="Roboto"/>
                <a:cs typeface="Roboto"/>
                <a:sym typeface="Roboto"/>
              </a:rPr>
              <a:t>BehavioralProblems, CardiovascularDisease, Confusion, Depression, Diabetes</a:t>
            </a:r>
          </a:p>
          <a:p>
            <a:pPr algn="l" marL="518160" indent="-259080" lvl="1">
              <a:lnSpc>
                <a:spcPts val="3359"/>
              </a:lnSpc>
              <a:buFont typeface="Arial"/>
              <a:buChar char="•"/>
            </a:pPr>
            <a:r>
              <a:rPr lang="en-US" sz="2400">
                <a:solidFill>
                  <a:srgbClr val="000000"/>
                </a:solidFill>
                <a:latin typeface="Roboto"/>
                <a:ea typeface="Roboto"/>
                <a:cs typeface="Roboto"/>
                <a:sym typeface="Roboto"/>
              </a:rPr>
              <a:t>DifficultyCompletingTasks, Disorientation, EducationLevel, Ethnicity</a:t>
            </a:r>
          </a:p>
          <a:p>
            <a:pPr algn="l" marL="518160" indent="-259080" lvl="1">
              <a:lnSpc>
                <a:spcPts val="3359"/>
              </a:lnSpc>
              <a:buFont typeface="Arial"/>
              <a:buChar char="•"/>
            </a:pPr>
            <a:r>
              <a:rPr lang="en-US" sz="2400">
                <a:solidFill>
                  <a:srgbClr val="000000"/>
                </a:solidFill>
                <a:latin typeface="Roboto"/>
                <a:ea typeface="Roboto"/>
                <a:cs typeface="Roboto"/>
                <a:sym typeface="Roboto"/>
              </a:rPr>
              <a:t>FamilyHistoryAlzheimers, Forgetfulness, Gender, HeadInjury</a:t>
            </a:r>
          </a:p>
          <a:p>
            <a:pPr algn="l" marL="518160" indent="-259080" lvl="1">
              <a:lnSpc>
                <a:spcPts val="3359"/>
              </a:lnSpc>
              <a:buFont typeface="Arial"/>
              <a:buChar char="•"/>
            </a:pPr>
            <a:r>
              <a:rPr lang="en-US" sz="2400">
                <a:solidFill>
                  <a:srgbClr val="000000"/>
                </a:solidFill>
                <a:latin typeface="Roboto"/>
                <a:ea typeface="Roboto"/>
                <a:cs typeface="Roboto"/>
                <a:sym typeface="Roboto"/>
              </a:rPr>
              <a:t>Hypertension, MemoryComplaints, PersonalityChanges, Smoking</a:t>
            </a:r>
          </a:p>
          <a:p>
            <a:pPr algn="l">
              <a:lnSpc>
                <a:spcPts val="3359"/>
              </a:lnSpc>
            </a:pPr>
          </a:p>
        </p:txBody>
      </p:sp>
      <p:sp>
        <p:nvSpPr>
          <p:cNvPr name="AutoShape 12" id="12"/>
          <p:cNvSpPr/>
          <p:nvPr/>
        </p:nvSpPr>
        <p:spPr>
          <a:xfrm>
            <a:off x="4987647" y="4832222"/>
            <a:ext cx="0" cy="1131287"/>
          </a:xfrm>
          <a:prstGeom prst="line">
            <a:avLst/>
          </a:prstGeom>
          <a:ln cap="flat" w="38100">
            <a:solidFill>
              <a:srgbClr val="000000"/>
            </a:solidFill>
            <a:prstDash val="sysDot"/>
            <a:headEnd type="none" len="sm" w="sm"/>
            <a:tailEnd type="arrow" len="sm" w="med"/>
          </a:ln>
        </p:spPr>
      </p:sp>
      <p:sp>
        <p:nvSpPr>
          <p:cNvPr name="AutoShape 13" id="13"/>
          <p:cNvSpPr/>
          <p:nvPr/>
        </p:nvSpPr>
        <p:spPr>
          <a:xfrm>
            <a:off x="13187530" y="4872494"/>
            <a:ext cx="0" cy="1131287"/>
          </a:xfrm>
          <a:prstGeom prst="line">
            <a:avLst/>
          </a:prstGeom>
          <a:ln cap="flat" w="38100">
            <a:solidFill>
              <a:srgbClr val="000000"/>
            </a:solidFill>
            <a:prstDash val="sysDot"/>
            <a:headEnd type="none" len="sm" w="sm"/>
            <a:tailEnd type="arrow" len="sm" w="med"/>
          </a:ln>
        </p:spPr>
      </p:sp>
      <p:sp>
        <p:nvSpPr>
          <p:cNvPr name="Freeform 14" id="14"/>
          <p:cNvSpPr/>
          <p:nvPr/>
        </p:nvSpPr>
        <p:spPr>
          <a:xfrm flipH="false" flipV="false" rot="0">
            <a:off x="343258" y="6165722"/>
            <a:ext cx="2828469" cy="4074129"/>
          </a:xfrm>
          <a:custGeom>
            <a:avLst/>
            <a:gdLst/>
            <a:ahLst/>
            <a:cxnLst/>
            <a:rect r="r" b="b" t="t" l="l"/>
            <a:pathLst>
              <a:path h="4074129" w="2828469">
                <a:moveTo>
                  <a:pt x="0" y="0"/>
                </a:moveTo>
                <a:lnTo>
                  <a:pt x="2828469" y="0"/>
                </a:lnTo>
                <a:lnTo>
                  <a:pt x="2828469" y="4074129"/>
                </a:lnTo>
                <a:lnTo>
                  <a:pt x="0" y="4074129"/>
                </a:lnTo>
                <a:lnTo>
                  <a:pt x="0" y="0"/>
                </a:lnTo>
                <a:close/>
              </a:path>
            </a:pathLst>
          </a:custGeom>
          <a:blipFill>
            <a:blip r:embed="rId4"/>
            <a:stretch>
              <a:fillRect l="-4735" t="0" r="-4735" b="0"/>
            </a:stretch>
          </a:blipFill>
        </p:spPr>
      </p:sp>
      <p:sp>
        <p:nvSpPr>
          <p:cNvPr name="Freeform 15" id="15"/>
          <p:cNvSpPr/>
          <p:nvPr/>
        </p:nvSpPr>
        <p:spPr>
          <a:xfrm flipH="false" flipV="false" rot="0">
            <a:off x="17071888" y="8675883"/>
            <a:ext cx="1216112" cy="1567009"/>
          </a:xfrm>
          <a:custGeom>
            <a:avLst/>
            <a:gdLst/>
            <a:ahLst/>
            <a:cxnLst/>
            <a:rect r="r" b="b" t="t" l="l"/>
            <a:pathLst>
              <a:path h="1567009" w="1216112">
                <a:moveTo>
                  <a:pt x="0" y="0"/>
                </a:moveTo>
                <a:lnTo>
                  <a:pt x="1216112" y="0"/>
                </a:lnTo>
                <a:lnTo>
                  <a:pt x="1216112" y="1567009"/>
                </a:lnTo>
                <a:lnTo>
                  <a:pt x="0" y="15670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028700" y="308051"/>
            <a:ext cx="10549638" cy="990599"/>
          </a:xfrm>
          <a:prstGeom prst="rect">
            <a:avLst/>
          </a:prstGeom>
        </p:spPr>
        <p:txBody>
          <a:bodyPr anchor="t" rtlCol="false" tIns="0" lIns="0" bIns="0" rIns="0">
            <a:spAutoFit/>
          </a:bodyPr>
          <a:lstStyle/>
          <a:p>
            <a:pPr algn="l" marL="0" indent="0" lvl="0">
              <a:lnSpc>
                <a:spcPts val="7800"/>
              </a:lnSpc>
            </a:pPr>
            <a:r>
              <a:rPr lang="en-US" b="true" sz="6000">
                <a:solidFill>
                  <a:srgbClr val="E45F14"/>
                </a:solidFill>
                <a:latin typeface="Roboto Bold"/>
                <a:ea typeface="Roboto Bold"/>
                <a:cs typeface="Roboto Bold"/>
                <a:sym typeface="Roboto Bold"/>
              </a:rPr>
              <a:t>2.Phân tích dữ liệu</a:t>
            </a:r>
          </a:p>
        </p:txBody>
      </p:sp>
      <p:sp>
        <p:nvSpPr>
          <p:cNvPr name="TextBox 17" id="17"/>
          <p:cNvSpPr txBox="true"/>
          <p:nvPr/>
        </p:nvSpPr>
        <p:spPr>
          <a:xfrm rot="0">
            <a:off x="16576890" y="125229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04</a:t>
            </a:r>
          </a:p>
        </p:txBody>
      </p:sp>
      <p:sp>
        <p:nvSpPr>
          <p:cNvPr name="TextBox 18" id="18"/>
          <p:cNvSpPr txBox="true"/>
          <p:nvPr/>
        </p:nvSpPr>
        <p:spPr>
          <a:xfrm rot="0">
            <a:off x="1028700" y="1351145"/>
            <a:ext cx="4822329"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E45F14"/>
                </a:solidFill>
                <a:latin typeface="Roboto Bold"/>
                <a:ea typeface="Roboto Bold"/>
                <a:cs typeface="Roboto Bold"/>
                <a:sym typeface="Roboto Bold"/>
              </a:rPr>
              <a:t>2.1 Khám phá dữ liệu</a:t>
            </a:r>
          </a:p>
        </p:txBody>
      </p:sp>
      <p:sp>
        <p:nvSpPr>
          <p:cNvPr name="TextBox 19" id="19"/>
          <p:cNvSpPr txBox="true"/>
          <p:nvPr/>
        </p:nvSpPr>
        <p:spPr>
          <a:xfrm rot="0">
            <a:off x="2254830" y="2802709"/>
            <a:ext cx="5078462" cy="16725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Tiền xử lý dữ liệu</a:t>
            </a:r>
          </a:p>
          <a:p>
            <a:pPr algn="ctr">
              <a:lnSpc>
                <a:spcPts val="3359"/>
              </a:lnSpc>
              <a:spcBef>
                <a:spcPct val="0"/>
              </a:spcBef>
            </a:pPr>
            <a:r>
              <a:rPr lang="en-US" sz="2400">
                <a:solidFill>
                  <a:srgbClr val="000000"/>
                </a:solidFill>
                <a:latin typeface="Roboto"/>
                <a:ea typeface="Roboto"/>
                <a:cs typeface="Roboto"/>
                <a:sym typeface="Roboto"/>
              </a:rPr>
              <a:t>Loại bỏ 2 cột:</a:t>
            </a:r>
          </a:p>
          <a:p>
            <a:pPr algn="ctr" marL="518160" indent="-259080" lvl="1">
              <a:lnSpc>
                <a:spcPts val="3359"/>
              </a:lnSpc>
              <a:buFont typeface="Arial"/>
              <a:buChar char="•"/>
            </a:pPr>
            <a:r>
              <a:rPr lang="en-US" sz="2400">
                <a:solidFill>
                  <a:srgbClr val="000000"/>
                </a:solidFill>
                <a:latin typeface="Roboto"/>
                <a:ea typeface="Roboto"/>
                <a:cs typeface="Roboto"/>
                <a:sym typeface="Roboto"/>
              </a:rPr>
              <a:t>PatientID (mã số bệnh nhân)</a:t>
            </a:r>
          </a:p>
          <a:p>
            <a:pPr algn="ctr" marL="518160" indent="-259080" lvl="1">
              <a:lnSpc>
                <a:spcPts val="3359"/>
              </a:lnSpc>
              <a:buFont typeface="Arial"/>
              <a:buChar char="•"/>
            </a:pPr>
            <a:r>
              <a:rPr lang="en-US" sz="2400">
                <a:solidFill>
                  <a:srgbClr val="000000"/>
                </a:solidFill>
                <a:latin typeface="Roboto"/>
                <a:ea typeface="Roboto"/>
                <a:cs typeface="Roboto"/>
                <a:sym typeface="Roboto"/>
              </a:rPr>
              <a:t>DoctorInCharge (bác sĩ phụ trách)</a:t>
            </a:r>
          </a:p>
        </p:txBody>
      </p:sp>
      <p:sp>
        <p:nvSpPr>
          <p:cNvPr name="TextBox 20" id="20"/>
          <p:cNvSpPr txBox="true"/>
          <p:nvPr/>
        </p:nvSpPr>
        <p:spPr>
          <a:xfrm rot="0">
            <a:off x="11084367" y="3012259"/>
            <a:ext cx="3850332" cy="12534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Roboto Bold"/>
                <a:ea typeface="Roboto Bold"/>
                <a:cs typeface="Roboto Bold"/>
                <a:sym typeface="Roboto Bold"/>
              </a:rPr>
              <a:t>Dữ liệu còn lại:</a:t>
            </a:r>
          </a:p>
          <a:p>
            <a:pPr algn="ctr" marL="518160" indent="-259080" lvl="1">
              <a:lnSpc>
                <a:spcPts val="3359"/>
              </a:lnSpc>
              <a:buFont typeface="Arial"/>
              <a:buChar char="•"/>
            </a:pPr>
            <a:r>
              <a:rPr lang="en-US" sz="2400">
                <a:solidFill>
                  <a:srgbClr val="000000"/>
                </a:solidFill>
                <a:latin typeface="Roboto"/>
                <a:ea typeface="Roboto"/>
                <a:cs typeface="Roboto"/>
                <a:sym typeface="Roboto"/>
              </a:rPr>
              <a:t>33 đặc trưng, 2.149 mẫu</a:t>
            </a:r>
          </a:p>
          <a:p>
            <a:pPr algn="ctr" marL="518160" indent="-259080" lvl="1">
              <a:lnSpc>
                <a:spcPts val="3359"/>
              </a:lnSpc>
              <a:buFont typeface="Arial"/>
              <a:buChar char="•"/>
            </a:pPr>
            <a:r>
              <a:rPr lang="en-US" sz="2400">
                <a:solidFill>
                  <a:srgbClr val="000000"/>
                </a:solidFill>
                <a:latin typeface="Roboto"/>
                <a:ea typeface="Roboto"/>
                <a:cs typeface="Roboto"/>
                <a:sym typeface="Roboto"/>
              </a:rPr>
              <a:t>Biến mục tiêu: Diagnosis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18288000" cy="1999778"/>
            <a:chOff x="0" y="0"/>
            <a:chExt cx="6186311" cy="676468"/>
          </a:xfrm>
        </p:grpSpPr>
        <p:sp>
          <p:nvSpPr>
            <p:cNvPr name="Freeform 3" id="3"/>
            <p:cNvSpPr/>
            <p:nvPr/>
          </p:nvSpPr>
          <p:spPr>
            <a:xfrm flipH="false" flipV="false" rot="0">
              <a:off x="0" y="0"/>
              <a:ext cx="6186311" cy="676468"/>
            </a:xfrm>
            <a:custGeom>
              <a:avLst/>
              <a:gdLst/>
              <a:ahLst/>
              <a:cxnLst/>
              <a:rect r="r" b="b" t="t" l="l"/>
              <a:pathLst>
                <a:path h="676468" w="6186311">
                  <a:moveTo>
                    <a:pt x="6061851" y="676468"/>
                  </a:moveTo>
                  <a:lnTo>
                    <a:pt x="124460" y="676468"/>
                  </a:lnTo>
                  <a:cubicBezTo>
                    <a:pt x="55880" y="676468"/>
                    <a:pt x="0" y="620588"/>
                    <a:pt x="0" y="552008"/>
                  </a:cubicBezTo>
                  <a:lnTo>
                    <a:pt x="0" y="124460"/>
                  </a:lnTo>
                  <a:cubicBezTo>
                    <a:pt x="0" y="55880"/>
                    <a:pt x="55880" y="0"/>
                    <a:pt x="124460" y="0"/>
                  </a:cubicBezTo>
                  <a:lnTo>
                    <a:pt x="6061851" y="0"/>
                  </a:lnTo>
                  <a:cubicBezTo>
                    <a:pt x="6130431" y="0"/>
                    <a:pt x="6186311" y="55880"/>
                    <a:pt x="6186311" y="124460"/>
                  </a:cubicBezTo>
                  <a:lnTo>
                    <a:pt x="6186311" y="552008"/>
                  </a:lnTo>
                  <a:cubicBezTo>
                    <a:pt x="6186311" y="620588"/>
                    <a:pt x="6130431" y="676468"/>
                    <a:pt x="6061851" y="676468"/>
                  </a:cubicBezTo>
                  <a:close/>
                </a:path>
              </a:pathLst>
            </a:custGeom>
            <a:solidFill>
              <a:srgbClr val="F6D8B6"/>
            </a:solidFill>
          </p:spPr>
        </p:sp>
      </p:grpSp>
      <p:sp>
        <p:nvSpPr>
          <p:cNvPr name="Freeform 4" id="4"/>
          <p:cNvSpPr/>
          <p:nvPr/>
        </p:nvSpPr>
        <p:spPr>
          <a:xfrm flipH="false" flipV="false" rot="0">
            <a:off x="17259300" y="9460919"/>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1028700" y="907179"/>
            <a:ext cx="4656029" cy="3049699"/>
          </a:xfrm>
          <a:custGeom>
            <a:avLst/>
            <a:gdLst/>
            <a:ahLst/>
            <a:cxnLst/>
            <a:rect r="r" b="b" t="t" l="l"/>
            <a:pathLst>
              <a:path h="3049699" w="4656029">
                <a:moveTo>
                  <a:pt x="0" y="0"/>
                </a:moveTo>
                <a:lnTo>
                  <a:pt x="4656029" y="0"/>
                </a:lnTo>
                <a:lnTo>
                  <a:pt x="4656029" y="3049699"/>
                </a:lnTo>
                <a:lnTo>
                  <a:pt x="0" y="3049699"/>
                </a:lnTo>
                <a:lnTo>
                  <a:pt x="0" y="0"/>
                </a:lnTo>
                <a:close/>
              </a:path>
            </a:pathLst>
          </a:custGeom>
          <a:blipFill>
            <a:blip r:embed="rId3"/>
            <a:stretch>
              <a:fillRect l="0" t="0" r="0" b="0"/>
            </a:stretch>
          </a:blipFill>
        </p:spPr>
      </p:sp>
      <p:sp>
        <p:nvSpPr>
          <p:cNvPr name="Freeform 6" id="6"/>
          <p:cNvSpPr/>
          <p:nvPr/>
        </p:nvSpPr>
        <p:spPr>
          <a:xfrm flipH="false" flipV="false" rot="0">
            <a:off x="6739692" y="843300"/>
            <a:ext cx="4808615" cy="3113578"/>
          </a:xfrm>
          <a:custGeom>
            <a:avLst/>
            <a:gdLst/>
            <a:ahLst/>
            <a:cxnLst/>
            <a:rect r="r" b="b" t="t" l="l"/>
            <a:pathLst>
              <a:path h="3113578" w="4808615">
                <a:moveTo>
                  <a:pt x="0" y="0"/>
                </a:moveTo>
                <a:lnTo>
                  <a:pt x="4808616" y="0"/>
                </a:lnTo>
                <a:lnTo>
                  <a:pt x="4808616" y="3113578"/>
                </a:lnTo>
                <a:lnTo>
                  <a:pt x="0" y="3113578"/>
                </a:lnTo>
                <a:lnTo>
                  <a:pt x="0" y="0"/>
                </a:lnTo>
                <a:close/>
              </a:path>
            </a:pathLst>
          </a:custGeom>
          <a:blipFill>
            <a:blip r:embed="rId4"/>
            <a:stretch>
              <a:fillRect l="0" t="0" r="0" b="0"/>
            </a:stretch>
          </a:blipFill>
        </p:spPr>
      </p:sp>
      <p:sp>
        <p:nvSpPr>
          <p:cNvPr name="Freeform 7" id="7"/>
          <p:cNvSpPr/>
          <p:nvPr/>
        </p:nvSpPr>
        <p:spPr>
          <a:xfrm flipH="false" flipV="false" rot="0">
            <a:off x="12833953" y="907179"/>
            <a:ext cx="4560298" cy="3049699"/>
          </a:xfrm>
          <a:custGeom>
            <a:avLst/>
            <a:gdLst/>
            <a:ahLst/>
            <a:cxnLst/>
            <a:rect r="r" b="b" t="t" l="l"/>
            <a:pathLst>
              <a:path h="3049699" w="4560298">
                <a:moveTo>
                  <a:pt x="0" y="0"/>
                </a:moveTo>
                <a:lnTo>
                  <a:pt x="4560298" y="0"/>
                </a:lnTo>
                <a:lnTo>
                  <a:pt x="4560298" y="3049699"/>
                </a:lnTo>
                <a:lnTo>
                  <a:pt x="0" y="3049699"/>
                </a:lnTo>
                <a:lnTo>
                  <a:pt x="0" y="0"/>
                </a:lnTo>
                <a:close/>
              </a:path>
            </a:pathLst>
          </a:custGeom>
          <a:blipFill>
            <a:blip r:embed="rId5"/>
            <a:stretch>
              <a:fillRect l="0" t="0" r="0" b="0"/>
            </a:stretch>
          </a:blipFill>
        </p:spPr>
      </p:sp>
      <p:sp>
        <p:nvSpPr>
          <p:cNvPr name="Freeform 8" id="8"/>
          <p:cNvSpPr/>
          <p:nvPr/>
        </p:nvSpPr>
        <p:spPr>
          <a:xfrm flipH="false" flipV="false" rot="0">
            <a:off x="1028700" y="5270188"/>
            <a:ext cx="4656029" cy="3026419"/>
          </a:xfrm>
          <a:custGeom>
            <a:avLst/>
            <a:gdLst/>
            <a:ahLst/>
            <a:cxnLst/>
            <a:rect r="r" b="b" t="t" l="l"/>
            <a:pathLst>
              <a:path h="3026419" w="4656029">
                <a:moveTo>
                  <a:pt x="0" y="0"/>
                </a:moveTo>
                <a:lnTo>
                  <a:pt x="4656029" y="0"/>
                </a:lnTo>
                <a:lnTo>
                  <a:pt x="4656029" y="3026419"/>
                </a:lnTo>
                <a:lnTo>
                  <a:pt x="0" y="3026419"/>
                </a:lnTo>
                <a:lnTo>
                  <a:pt x="0" y="0"/>
                </a:lnTo>
                <a:close/>
              </a:path>
            </a:pathLst>
          </a:custGeom>
          <a:blipFill>
            <a:blip r:embed="rId6"/>
            <a:stretch>
              <a:fillRect l="0" t="0" r="0" b="0"/>
            </a:stretch>
          </a:blipFill>
        </p:spPr>
      </p:sp>
      <p:sp>
        <p:nvSpPr>
          <p:cNvPr name="Freeform 9" id="9"/>
          <p:cNvSpPr/>
          <p:nvPr/>
        </p:nvSpPr>
        <p:spPr>
          <a:xfrm flipH="false" flipV="false" rot="0">
            <a:off x="6934935" y="5143500"/>
            <a:ext cx="4418130" cy="3026419"/>
          </a:xfrm>
          <a:custGeom>
            <a:avLst/>
            <a:gdLst/>
            <a:ahLst/>
            <a:cxnLst/>
            <a:rect r="r" b="b" t="t" l="l"/>
            <a:pathLst>
              <a:path h="3026419" w="4418130">
                <a:moveTo>
                  <a:pt x="0" y="0"/>
                </a:moveTo>
                <a:lnTo>
                  <a:pt x="4418130" y="0"/>
                </a:lnTo>
                <a:lnTo>
                  <a:pt x="4418130" y="3026419"/>
                </a:lnTo>
                <a:lnTo>
                  <a:pt x="0" y="3026419"/>
                </a:lnTo>
                <a:lnTo>
                  <a:pt x="0" y="0"/>
                </a:lnTo>
                <a:close/>
              </a:path>
            </a:pathLst>
          </a:custGeom>
          <a:blipFill>
            <a:blip r:embed="rId7"/>
            <a:stretch>
              <a:fillRect l="0" t="0" r="0" b="0"/>
            </a:stretch>
          </a:blipFill>
        </p:spPr>
      </p:sp>
      <p:sp>
        <p:nvSpPr>
          <p:cNvPr name="Freeform 10" id="10"/>
          <p:cNvSpPr/>
          <p:nvPr/>
        </p:nvSpPr>
        <p:spPr>
          <a:xfrm flipH="false" flipV="false" rot="0">
            <a:off x="13000234" y="5280853"/>
            <a:ext cx="4394017" cy="2889066"/>
          </a:xfrm>
          <a:custGeom>
            <a:avLst/>
            <a:gdLst/>
            <a:ahLst/>
            <a:cxnLst/>
            <a:rect r="r" b="b" t="t" l="l"/>
            <a:pathLst>
              <a:path h="2889066" w="4394017">
                <a:moveTo>
                  <a:pt x="0" y="0"/>
                </a:moveTo>
                <a:lnTo>
                  <a:pt x="4394017" y="0"/>
                </a:lnTo>
                <a:lnTo>
                  <a:pt x="4394017" y="2889066"/>
                </a:lnTo>
                <a:lnTo>
                  <a:pt x="0" y="2889066"/>
                </a:lnTo>
                <a:lnTo>
                  <a:pt x="0" y="0"/>
                </a:lnTo>
                <a:close/>
              </a:path>
            </a:pathLst>
          </a:custGeom>
          <a:blipFill>
            <a:blip r:embed="rId8"/>
            <a:stretch>
              <a:fillRect l="0" t="0" r="0" b="0"/>
            </a:stretch>
          </a:blipFill>
        </p:spPr>
      </p:sp>
      <p:sp>
        <p:nvSpPr>
          <p:cNvPr name="TextBox 11" id="11"/>
          <p:cNvSpPr txBox="true"/>
          <p:nvPr/>
        </p:nvSpPr>
        <p:spPr>
          <a:xfrm rot="0">
            <a:off x="17394251"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05</a:t>
            </a:r>
          </a:p>
        </p:txBody>
      </p:sp>
      <p:sp>
        <p:nvSpPr>
          <p:cNvPr name="TextBox 12" id="12"/>
          <p:cNvSpPr txBox="true"/>
          <p:nvPr/>
        </p:nvSpPr>
        <p:spPr>
          <a:xfrm rot="0">
            <a:off x="4733058" y="9436845"/>
            <a:ext cx="7847558" cy="573406"/>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Roboto Bold"/>
                <a:ea typeface="Roboto Bold"/>
                <a:cs typeface="Roboto Bold"/>
                <a:sym typeface="Roboto Bold"/>
              </a:rPr>
              <a:t>Biểu đồ phân bố của các đặc trưng rời rạc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18288000" cy="1999778"/>
            <a:chOff x="0" y="0"/>
            <a:chExt cx="6186311" cy="676468"/>
          </a:xfrm>
        </p:grpSpPr>
        <p:sp>
          <p:nvSpPr>
            <p:cNvPr name="Freeform 3" id="3"/>
            <p:cNvSpPr/>
            <p:nvPr/>
          </p:nvSpPr>
          <p:spPr>
            <a:xfrm flipH="false" flipV="false" rot="0">
              <a:off x="0" y="0"/>
              <a:ext cx="6186311" cy="676468"/>
            </a:xfrm>
            <a:custGeom>
              <a:avLst/>
              <a:gdLst/>
              <a:ahLst/>
              <a:cxnLst/>
              <a:rect r="r" b="b" t="t" l="l"/>
              <a:pathLst>
                <a:path h="676468" w="6186311">
                  <a:moveTo>
                    <a:pt x="6061851" y="676468"/>
                  </a:moveTo>
                  <a:lnTo>
                    <a:pt x="124460" y="676468"/>
                  </a:lnTo>
                  <a:cubicBezTo>
                    <a:pt x="55880" y="676468"/>
                    <a:pt x="0" y="620588"/>
                    <a:pt x="0" y="552008"/>
                  </a:cubicBezTo>
                  <a:lnTo>
                    <a:pt x="0" y="124460"/>
                  </a:lnTo>
                  <a:cubicBezTo>
                    <a:pt x="0" y="55880"/>
                    <a:pt x="55880" y="0"/>
                    <a:pt x="124460" y="0"/>
                  </a:cubicBezTo>
                  <a:lnTo>
                    <a:pt x="6061851" y="0"/>
                  </a:lnTo>
                  <a:cubicBezTo>
                    <a:pt x="6130431" y="0"/>
                    <a:pt x="6186311" y="55880"/>
                    <a:pt x="6186311" y="124460"/>
                  </a:cubicBezTo>
                  <a:lnTo>
                    <a:pt x="6186311" y="552008"/>
                  </a:lnTo>
                  <a:cubicBezTo>
                    <a:pt x="6186311" y="620588"/>
                    <a:pt x="6130431" y="676468"/>
                    <a:pt x="6061851" y="676468"/>
                  </a:cubicBezTo>
                  <a:close/>
                </a:path>
              </a:pathLst>
            </a:custGeom>
            <a:solidFill>
              <a:srgbClr val="F6D8B6"/>
            </a:solidFill>
          </p:spPr>
        </p:sp>
      </p:grpSp>
      <p:sp>
        <p:nvSpPr>
          <p:cNvPr name="Freeform 4" id="4"/>
          <p:cNvSpPr/>
          <p:nvPr/>
        </p:nvSpPr>
        <p:spPr>
          <a:xfrm flipH="false" flipV="false" rot="0">
            <a:off x="17259300" y="9460919"/>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1028700" y="1028700"/>
            <a:ext cx="4418039" cy="2904861"/>
          </a:xfrm>
          <a:custGeom>
            <a:avLst/>
            <a:gdLst/>
            <a:ahLst/>
            <a:cxnLst/>
            <a:rect r="r" b="b" t="t" l="l"/>
            <a:pathLst>
              <a:path h="2904861" w="4418039">
                <a:moveTo>
                  <a:pt x="0" y="0"/>
                </a:moveTo>
                <a:lnTo>
                  <a:pt x="4418039" y="0"/>
                </a:lnTo>
                <a:lnTo>
                  <a:pt x="4418039" y="2904861"/>
                </a:lnTo>
                <a:lnTo>
                  <a:pt x="0" y="2904861"/>
                </a:lnTo>
                <a:lnTo>
                  <a:pt x="0" y="0"/>
                </a:lnTo>
                <a:close/>
              </a:path>
            </a:pathLst>
          </a:custGeom>
          <a:blipFill>
            <a:blip r:embed="rId3"/>
            <a:stretch>
              <a:fillRect l="0" t="0" r="0" b="0"/>
            </a:stretch>
          </a:blipFill>
        </p:spPr>
      </p:sp>
      <p:sp>
        <p:nvSpPr>
          <p:cNvPr name="Freeform 6" id="6"/>
          <p:cNvSpPr/>
          <p:nvPr/>
        </p:nvSpPr>
        <p:spPr>
          <a:xfrm flipH="false" flipV="false" rot="0">
            <a:off x="6911267" y="1036590"/>
            <a:ext cx="4465466" cy="2896971"/>
          </a:xfrm>
          <a:custGeom>
            <a:avLst/>
            <a:gdLst/>
            <a:ahLst/>
            <a:cxnLst/>
            <a:rect r="r" b="b" t="t" l="l"/>
            <a:pathLst>
              <a:path h="2896971" w="4465466">
                <a:moveTo>
                  <a:pt x="0" y="0"/>
                </a:moveTo>
                <a:lnTo>
                  <a:pt x="4465466" y="0"/>
                </a:lnTo>
                <a:lnTo>
                  <a:pt x="4465466" y="2896971"/>
                </a:lnTo>
                <a:lnTo>
                  <a:pt x="0" y="2896971"/>
                </a:lnTo>
                <a:lnTo>
                  <a:pt x="0" y="0"/>
                </a:lnTo>
                <a:close/>
              </a:path>
            </a:pathLst>
          </a:custGeom>
          <a:blipFill>
            <a:blip r:embed="rId4"/>
            <a:stretch>
              <a:fillRect l="0" t="0" r="0" b="0"/>
            </a:stretch>
          </a:blipFill>
        </p:spPr>
      </p:sp>
      <p:sp>
        <p:nvSpPr>
          <p:cNvPr name="Freeform 7" id="7"/>
          <p:cNvSpPr/>
          <p:nvPr/>
        </p:nvSpPr>
        <p:spPr>
          <a:xfrm flipH="false" flipV="false" rot="0">
            <a:off x="12580616" y="1028700"/>
            <a:ext cx="4422856" cy="2896971"/>
          </a:xfrm>
          <a:custGeom>
            <a:avLst/>
            <a:gdLst/>
            <a:ahLst/>
            <a:cxnLst/>
            <a:rect r="r" b="b" t="t" l="l"/>
            <a:pathLst>
              <a:path h="2896971" w="4422856">
                <a:moveTo>
                  <a:pt x="0" y="0"/>
                </a:moveTo>
                <a:lnTo>
                  <a:pt x="4422856" y="0"/>
                </a:lnTo>
                <a:lnTo>
                  <a:pt x="4422856" y="2896971"/>
                </a:lnTo>
                <a:lnTo>
                  <a:pt x="0" y="2896971"/>
                </a:lnTo>
                <a:lnTo>
                  <a:pt x="0" y="0"/>
                </a:lnTo>
                <a:close/>
              </a:path>
            </a:pathLst>
          </a:custGeom>
          <a:blipFill>
            <a:blip r:embed="rId5"/>
            <a:stretch>
              <a:fillRect l="0" t="0" r="0" b="0"/>
            </a:stretch>
          </a:blipFill>
        </p:spPr>
      </p:sp>
      <p:sp>
        <p:nvSpPr>
          <p:cNvPr name="Freeform 8" id="8"/>
          <p:cNvSpPr/>
          <p:nvPr/>
        </p:nvSpPr>
        <p:spPr>
          <a:xfrm flipH="false" flipV="false" rot="0">
            <a:off x="1028700" y="4933729"/>
            <a:ext cx="4418039" cy="2932474"/>
          </a:xfrm>
          <a:custGeom>
            <a:avLst/>
            <a:gdLst/>
            <a:ahLst/>
            <a:cxnLst/>
            <a:rect r="r" b="b" t="t" l="l"/>
            <a:pathLst>
              <a:path h="2932474" w="4418039">
                <a:moveTo>
                  <a:pt x="0" y="0"/>
                </a:moveTo>
                <a:lnTo>
                  <a:pt x="4418039" y="0"/>
                </a:lnTo>
                <a:lnTo>
                  <a:pt x="4418039" y="2932473"/>
                </a:lnTo>
                <a:lnTo>
                  <a:pt x="0" y="2932473"/>
                </a:lnTo>
                <a:lnTo>
                  <a:pt x="0" y="0"/>
                </a:lnTo>
                <a:close/>
              </a:path>
            </a:pathLst>
          </a:custGeom>
          <a:blipFill>
            <a:blip r:embed="rId6"/>
            <a:stretch>
              <a:fillRect l="0" t="0" r="0" b="0"/>
            </a:stretch>
          </a:blipFill>
        </p:spPr>
      </p:sp>
      <p:sp>
        <p:nvSpPr>
          <p:cNvPr name="Freeform 9" id="9"/>
          <p:cNvSpPr/>
          <p:nvPr/>
        </p:nvSpPr>
        <p:spPr>
          <a:xfrm flipH="false" flipV="false" rot="0">
            <a:off x="6911267" y="4933729"/>
            <a:ext cx="4352465" cy="2932474"/>
          </a:xfrm>
          <a:custGeom>
            <a:avLst/>
            <a:gdLst/>
            <a:ahLst/>
            <a:cxnLst/>
            <a:rect r="r" b="b" t="t" l="l"/>
            <a:pathLst>
              <a:path h="2932474" w="4352465">
                <a:moveTo>
                  <a:pt x="0" y="0"/>
                </a:moveTo>
                <a:lnTo>
                  <a:pt x="4352466" y="0"/>
                </a:lnTo>
                <a:lnTo>
                  <a:pt x="4352466" y="2932473"/>
                </a:lnTo>
                <a:lnTo>
                  <a:pt x="0" y="2932473"/>
                </a:lnTo>
                <a:lnTo>
                  <a:pt x="0" y="0"/>
                </a:lnTo>
                <a:close/>
              </a:path>
            </a:pathLst>
          </a:custGeom>
          <a:blipFill>
            <a:blip r:embed="rId7"/>
            <a:stretch>
              <a:fillRect l="0" t="0" r="0" b="0"/>
            </a:stretch>
          </a:blipFill>
        </p:spPr>
      </p:sp>
      <p:sp>
        <p:nvSpPr>
          <p:cNvPr name="Freeform 10" id="10"/>
          <p:cNvSpPr/>
          <p:nvPr/>
        </p:nvSpPr>
        <p:spPr>
          <a:xfrm flipH="false" flipV="false" rot="0">
            <a:off x="12580616" y="5004703"/>
            <a:ext cx="4402306" cy="2861499"/>
          </a:xfrm>
          <a:custGeom>
            <a:avLst/>
            <a:gdLst/>
            <a:ahLst/>
            <a:cxnLst/>
            <a:rect r="r" b="b" t="t" l="l"/>
            <a:pathLst>
              <a:path h="2861499" w="4402306">
                <a:moveTo>
                  <a:pt x="0" y="0"/>
                </a:moveTo>
                <a:lnTo>
                  <a:pt x="4402307" y="0"/>
                </a:lnTo>
                <a:lnTo>
                  <a:pt x="4402307" y="2861499"/>
                </a:lnTo>
                <a:lnTo>
                  <a:pt x="0" y="2861499"/>
                </a:lnTo>
                <a:lnTo>
                  <a:pt x="0" y="0"/>
                </a:lnTo>
                <a:close/>
              </a:path>
            </a:pathLst>
          </a:custGeom>
          <a:blipFill>
            <a:blip r:embed="rId8"/>
            <a:stretch>
              <a:fillRect l="0" t="0" r="0" b="0"/>
            </a:stretch>
          </a:blipFill>
        </p:spPr>
      </p:sp>
      <p:sp>
        <p:nvSpPr>
          <p:cNvPr name="TextBox 11" id="11"/>
          <p:cNvSpPr txBox="true"/>
          <p:nvPr/>
        </p:nvSpPr>
        <p:spPr>
          <a:xfrm rot="0">
            <a:off x="17394251"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06</a:t>
            </a:r>
          </a:p>
        </p:txBody>
      </p:sp>
      <p:sp>
        <p:nvSpPr>
          <p:cNvPr name="TextBox 12" id="12"/>
          <p:cNvSpPr txBox="true"/>
          <p:nvPr/>
        </p:nvSpPr>
        <p:spPr>
          <a:xfrm rot="0">
            <a:off x="4733058" y="9436845"/>
            <a:ext cx="7847558" cy="573406"/>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Roboto Bold"/>
                <a:ea typeface="Roboto Bold"/>
                <a:cs typeface="Roboto Bold"/>
                <a:sym typeface="Roboto Bold"/>
              </a:rPr>
              <a:t>Biểu đồ phân bố của các đặc trưng rời rạc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18288000" cy="1999778"/>
            <a:chOff x="0" y="0"/>
            <a:chExt cx="6186311" cy="676468"/>
          </a:xfrm>
        </p:grpSpPr>
        <p:sp>
          <p:nvSpPr>
            <p:cNvPr name="Freeform 3" id="3"/>
            <p:cNvSpPr/>
            <p:nvPr/>
          </p:nvSpPr>
          <p:spPr>
            <a:xfrm flipH="false" flipV="false" rot="0">
              <a:off x="0" y="0"/>
              <a:ext cx="6186311" cy="676468"/>
            </a:xfrm>
            <a:custGeom>
              <a:avLst/>
              <a:gdLst/>
              <a:ahLst/>
              <a:cxnLst/>
              <a:rect r="r" b="b" t="t" l="l"/>
              <a:pathLst>
                <a:path h="676468" w="6186311">
                  <a:moveTo>
                    <a:pt x="6061851" y="676468"/>
                  </a:moveTo>
                  <a:lnTo>
                    <a:pt x="124460" y="676468"/>
                  </a:lnTo>
                  <a:cubicBezTo>
                    <a:pt x="55880" y="676468"/>
                    <a:pt x="0" y="620588"/>
                    <a:pt x="0" y="552008"/>
                  </a:cubicBezTo>
                  <a:lnTo>
                    <a:pt x="0" y="124460"/>
                  </a:lnTo>
                  <a:cubicBezTo>
                    <a:pt x="0" y="55880"/>
                    <a:pt x="55880" y="0"/>
                    <a:pt x="124460" y="0"/>
                  </a:cubicBezTo>
                  <a:lnTo>
                    <a:pt x="6061851" y="0"/>
                  </a:lnTo>
                  <a:cubicBezTo>
                    <a:pt x="6130431" y="0"/>
                    <a:pt x="6186311" y="55880"/>
                    <a:pt x="6186311" y="124460"/>
                  </a:cubicBezTo>
                  <a:lnTo>
                    <a:pt x="6186311" y="552008"/>
                  </a:lnTo>
                  <a:cubicBezTo>
                    <a:pt x="6186311" y="620588"/>
                    <a:pt x="6130431" y="676468"/>
                    <a:pt x="6061851" y="676468"/>
                  </a:cubicBezTo>
                  <a:close/>
                </a:path>
              </a:pathLst>
            </a:custGeom>
            <a:solidFill>
              <a:srgbClr val="F6D8B6"/>
            </a:solidFill>
          </p:spPr>
        </p:sp>
      </p:grpSp>
      <p:sp>
        <p:nvSpPr>
          <p:cNvPr name="Freeform 4" id="4"/>
          <p:cNvSpPr/>
          <p:nvPr/>
        </p:nvSpPr>
        <p:spPr>
          <a:xfrm flipH="false" flipV="false" rot="0">
            <a:off x="17259300" y="9460919"/>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2591344" y="1172906"/>
            <a:ext cx="4802343" cy="3091508"/>
          </a:xfrm>
          <a:custGeom>
            <a:avLst/>
            <a:gdLst/>
            <a:ahLst/>
            <a:cxnLst/>
            <a:rect r="r" b="b" t="t" l="l"/>
            <a:pathLst>
              <a:path h="3091508" w="4802343">
                <a:moveTo>
                  <a:pt x="0" y="0"/>
                </a:moveTo>
                <a:lnTo>
                  <a:pt x="4802343" y="0"/>
                </a:lnTo>
                <a:lnTo>
                  <a:pt x="4802343" y="3091509"/>
                </a:lnTo>
                <a:lnTo>
                  <a:pt x="0" y="3091509"/>
                </a:lnTo>
                <a:lnTo>
                  <a:pt x="0" y="0"/>
                </a:lnTo>
                <a:close/>
              </a:path>
            </a:pathLst>
          </a:custGeom>
          <a:blipFill>
            <a:blip r:embed="rId3"/>
            <a:stretch>
              <a:fillRect l="0" t="0" r="0" b="0"/>
            </a:stretch>
          </a:blipFill>
        </p:spPr>
      </p:sp>
      <p:sp>
        <p:nvSpPr>
          <p:cNvPr name="Freeform 6" id="6"/>
          <p:cNvSpPr/>
          <p:nvPr/>
        </p:nvSpPr>
        <p:spPr>
          <a:xfrm flipH="false" flipV="false" rot="0">
            <a:off x="10056295" y="1172906"/>
            <a:ext cx="4675249" cy="3091508"/>
          </a:xfrm>
          <a:custGeom>
            <a:avLst/>
            <a:gdLst/>
            <a:ahLst/>
            <a:cxnLst/>
            <a:rect r="r" b="b" t="t" l="l"/>
            <a:pathLst>
              <a:path h="3091508" w="4675249">
                <a:moveTo>
                  <a:pt x="0" y="0"/>
                </a:moveTo>
                <a:lnTo>
                  <a:pt x="4675248" y="0"/>
                </a:lnTo>
                <a:lnTo>
                  <a:pt x="4675248" y="3091509"/>
                </a:lnTo>
                <a:lnTo>
                  <a:pt x="0" y="3091509"/>
                </a:lnTo>
                <a:lnTo>
                  <a:pt x="0" y="0"/>
                </a:lnTo>
                <a:close/>
              </a:path>
            </a:pathLst>
          </a:custGeom>
          <a:blipFill>
            <a:blip r:embed="rId4"/>
            <a:stretch>
              <a:fillRect l="0" t="0" r="0" b="0"/>
            </a:stretch>
          </a:blipFill>
        </p:spPr>
      </p:sp>
      <p:sp>
        <p:nvSpPr>
          <p:cNvPr name="Freeform 7" id="7"/>
          <p:cNvSpPr/>
          <p:nvPr/>
        </p:nvSpPr>
        <p:spPr>
          <a:xfrm flipH="false" flipV="false" rot="0">
            <a:off x="739099" y="5143500"/>
            <a:ext cx="4476151" cy="2819975"/>
          </a:xfrm>
          <a:custGeom>
            <a:avLst/>
            <a:gdLst/>
            <a:ahLst/>
            <a:cxnLst/>
            <a:rect r="r" b="b" t="t" l="l"/>
            <a:pathLst>
              <a:path h="2819975" w="4476151">
                <a:moveTo>
                  <a:pt x="0" y="0"/>
                </a:moveTo>
                <a:lnTo>
                  <a:pt x="4476151" y="0"/>
                </a:lnTo>
                <a:lnTo>
                  <a:pt x="4476151" y="2819975"/>
                </a:lnTo>
                <a:lnTo>
                  <a:pt x="0" y="2819975"/>
                </a:lnTo>
                <a:lnTo>
                  <a:pt x="0" y="0"/>
                </a:lnTo>
                <a:close/>
              </a:path>
            </a:pathLst>
          </a:custGeom>
          <a:blipFill>
            <a:blip r:embed="rId5"/>
            <a:stretch>
              <a:fillRect l="0" t="0" r="0" b="0"/>
            </a:stretch>
          </a:blipFill>
        </p:spPr>
      </p:sp>
      <p:sp>
        <p:nvSpPr>
          <p:cNvPr name="Freeform 8" id="8"/>
          <p:cNvSpPr/>
          <p:nvPr/>
        </p:nvSpPr>
        <p:spPr>
          <a:xfrm flipH="false" flipV="false" rot="0">
            <a:off x="6672278" y="5143500"/>
            <a:ext cx="4264613" cy="2819975"/>
          </a:xfrm>
          <a:custGeom>
            <a:avLst/>
            <a:gdLst/>
            <a:ahLst/>
            <a:cxnLst/>
            <a:rect r="r" b="b" t="t" l="l"/>
            <a:pathLst>
              <a:path h="2819975" w="4264613">
                <a:moveTo>
                  <a:pt x="0" y="0"/>
                </a:moveTo>
                <a:lnTo>
                  <a:pt x="4264613" y="0"/>
                </a:lnTo>
                <a:lnTo>
                  <a:pt x="4264613" y="2819975"/>
                </a:lnTo>
                <a:lnTo>
                  <a:pt x="0" y="2819975"/>
                </a:lnTo>
                <a:lnTo>
                  <a:pt x="0" y="0"/>
                </a:lnTo>
                <a:close/>
              </a:path>
            </a:pathLst>
          </a:custGeom>
          <a:blipFill>
            <a:blip r:embed="rId6"/>
            <a:stretch>
              <a:fillRect l="0" t="0" r="0" b="0"/>
            </a:stretch>
          </a:blipFill>
        </p:spPr>
      </p:sp>
      <p:sp>
        <p:nvSpPr>
          <p:cNvPr name="Freeform 9" id="9"/>
          <p:cNvSpPr/>
          <p:nvPr/>
        </p:nvSpPr>
        <p:spPr>
          <a:xfrm flipH="false" flipV="false" rot="0">
            <a:off x="12393919" y="5143500"/>
            <a:ext cx="4338423" cy="2819975"/>
          </a:xfrm>
          <a:custGeom>
            <a:avLst/>
            <a:gdLst/>
            <a:ahLst/>
            <a:cxnLst/>
            <a:rect r="r" b="b" t="t" l="l"/>
            <a:pathLst>
              <a:path h="2819975" w="4338423">
                <a:moveTo>
                  <a:pt x="0" y="0"/>
                </a:moveTo>
                <a:lnTo>
                  <a:pt x="4338423" y="0"/>
                </a:lnTo>
                <a:lnTo>
                  <a:pt x="4338423" y="2819975"/>
                </a:lnTo>
                <a:lnTo>
                  <a:pt x="0" y="2819975"/>
                </a:lnTo>
                <a:lnTo>
                  <a:pt x="0" y="0"/>
                </a:lnTo>
                <a:close/>
              </a:path>
            </a:pathLst>
          </a:custGeom>
          <a:blipFill>
            <a:blip r:embed="rId7"/>
            <a:stretch>
              <a:fillRect l="0" t="0" r="0" b="0"/>
            </a:stretch>
          </a:blipFill>
        </p:spPr>
      </p:sp>
      <p:sp>
        <p:nvSpPr>
          <p:cNvPr name="TextBox 10" id="10"/>
          <p:cNvSpPr txBox="true"/>
          <p:nvPr/>
        </p:nvSpPr>
        <p:spPr>
          <a:xfrm rot="0">
            <a:off x="17394251"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07</a:t>
            </a:r>
          </a:p>
        </p:txBody>
      </p:sp>
      <p:sp>
        <p:nvSpPr>
          <p:cNvPr name="TextBox 11" id="11"/>
          <p:cNvSpPr txBox="true"/>
          <p:nvPr/>
        </p:nvSpPr>
        <p:spPr>
          <a:xfrm rot="0">
            <a:off x="4733058" y="9436845"/>
            <a:ext cx="7847558" cy="573406"/>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Roboto Bold"/>
                <a:ea typeface="Roboto Bold"/>
                <a:cs typeface="Roboto Bold"/>
                <a:sym typeface="Roboto Bold"/>
              </a:rPr>
              <a:t>Biểu đồ phân bố của các đặc trưng rời rạc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845379" y="8945304"/>
            <a:ext cx="1255742" cy="1258452"/>
          </a:xfrm>
          <a:custGeom>
            <a:avLst/>
            <a:gdLst/>
            <a:ahLst/>
            <a:cxnLst/>
            <a:rect r="r" b="b" t="t" l="l"/>
            <a:pathLst>
              <a:path h="1258452" w="1255742">
                <a:moveTo>
                  <a:pt x="0" y="0"/>
                </a:moveTo>
                <a:lnTo>
                  <a:pt x="1255742" y="0"/>
                </a:lnTo>
                <a:lnTo>
                  <a:pt x="1255742" y="1258452"/>
                </a:lnTo>
                <a:lnTo>
                  <a:pt x="0" y="1258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86864" y="2743689"/>
            <a:ext cx="873551" cy="872459"/>
            <a:chOff x="0" y="0"/>
            <a:chExt cx="1164735" cy="1163279"/>
          </a:xfrm>
        </p:grpSpPr>
        <p:sp>
          <p:nvSpPr>
            <p:cNvPr name="Freeform 4" id="4"/>
            <p:cNvSpPr/>
            <p:nvPr/>
          </p:nvSpPr>
          <p:spPr>
            <a:xfrm flipH="false" flipV="false" rot="0">
              <a:off x="0" y="0"/>
              <a:ext cx="1164735" cy="1163279"/>
            </a:xfrm>
            <a:custGeom>
              <a:avLst/>
              <a:gdLst/>
              <a:ahLst/>
              <a:cxnLst/>
              <a:rect r="r" b="b" t="t" l="l"/>
              <a:pathLst>
                <a:path h="1163279" w="1164735">
                  <a:moveTo>
                    <a:pt x="0" y="0"/>
                  </a:moveTo>
                  <a:lnTo>
                    <a:pt x="1164735" y="0"/>
                  </a:lnTo>
                  <a:lnTo>
                    <a:pt x="1164735" y="1163279"/>
                  </a:lnTo>
                  <a:lnTo>
                    <a:pt x="0" y="1163279"/>
                  </a:lnTo>
                  <a:lnTo>
                    <a:pt x="0" y="0"/>
                  </a:lnTo>
                  <a:close/>
                </a:path>
              </a:pathLst>
            </a:custGeom>
            <a:blipFill>
              <a:blip r:embed="rId4"/>
              <a:stretch>
                <a:fillRect l="0" t="0" r="0" b="0"/>
              </a:stretch>
            </a:blipFill>
          </p:spPr>
        </p:sp>
        <p:grpSp>
          <p:nvGrpSpPr>
            <p:cNvPr name="Group 5" id="5"/>
            <p:cNvGrpSpPr/>
            <p:nvPr/>
          </p:nvGrpSpPr>
          <p:grpSpPr>
            <a:xfrm rot="0">
              <a:off x="197235" y="196507"/>
              <a:ext cx="770266" cy="77026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D8B6"/>
              </a:solidFill>
            </p:spPr>
          </p:sp>
        </p:grpSp>
      </p:grpSp>
      <p:grpSp>
        <p:nvGrpSpPr>
          <p:cNvPr name="Group 7" id="7"/>
          <p:cNvGrpSpPr/>
          <p:nvPr/>
        </p:nvGrpSpPr>
        <p:grpSpPr>
          <a:xfrm rot="0">
            <a:off x="6486864" y="5012405"/>
            <a:ext cx="873551" cy="872459"/>
            <a:chOff x="0" y="0"/>
            <a:chExt cx="1164735" cy="1163279"/>
          </a:xfrm>
        </p:grpSpPr>
        <p:sp>
          <p:nvSpPr>
            <p:cNvPr name="Freeform 8" id="8"/>
            <p:cNvSpPr/>
            <p:nvPr/>
          </p:nvSpPr>
          <p:spPr>
            <a:xfrm flipH="false" flipV="false" rot="0">
              <a:off x="0" y="0"/>
              <a:ext cx="1164735" cy="1163279"/>
            </a:xfrm>
            <a:custGeom>
              <a:avLst/>
              <a:gdLst/>
              <a:ahLst/>
              <a:cxnLst/>
              <a:rect r="r" b="b" t="t" l="l"/>
              <a:pathLst>
                <a:path h="1163279" w="1164735">
                  <a:moveTo>
                    <a:pt x="0" y="0"/>
                  </a:moveTo>
                  <a:lnTo>
                    <a:pt x="1164735" y="0"/>
                  </a:lnTo>
                  <a:lnTo>
                    <a:pt x="1164735" y="1163279"/>
                  </a:lnTo>
                  <a:lnTo>
                    <a:pt x="0" y="1163279"/>
                  </a:lnTo>
                  <a:lnTo>
                    <a:pt x="0" y="0"/>
                  </a:lnTo>
                  <a:close/>
                </a:path>
              </a:pathLst>
            </a:custGeom>
            <a:blipFill>
              <a:blip r:embed="rId4"/>
              <a:stretch>
                <a:fillRect l="0" t="0" r="0" b="0"/>
              </a:stretch>
            </a:blipFill>
          </p:spPr>
        </p:sp>
        <p:grpSp>
          <p:nvGrpSpPr>
            <p:cNvPr name="Group 9" id="9"/>
            <p:cNvGrpSpPr/>
            <p:nvPr/>
          </p:nvGrpSpPr>
          <p:grpSpPr>
            <a:xfrm rot="0">
              <a:off x="197235" y="196507"/>
              <a:ext cx="770266" cy="77026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D8B6"/>
              </a:solidFill>
            </p:spPr>
          </p:sp>
        </p:grpSp>
      </p:grpSp>
      <p:grpSp>
        <p:nvGrpSpPr>
          <p:cNvPr name="Group 11" id="11"/>
          <p:cNvGrpSpPr/>
          <p:nvPr/>
        </p:nvGrpSpPr>
        <p:grpSpPr>
          <a:xfrm rot="0">
            <a:off x="12166048" y="2556019"/>
            <a:ext cx="873551" cy="872459"/>
            <a:chOff x="0" y="0"/>
            <a:chExt cx="1164735" cy="1163279"/>
          </a:xfrm>
        </p:grpSpPr>
        <p:sp>
          <p:nvSpPr>
            <p:cNvPr name="Freeform 12" id="12"/>
            <p:cNvSpPr/>
            <p:nvPr/>
          </p:nvSpPr>
          <p:spPr>
            <a:xfrm flipH="false" flipV="false" rot="0">
              <a:off x="0" y="0"/>
              <a:ext cx="1164735" cy="1163279"/>
            </a:xfrm>
            <a:custGeom>
              <a:avLst/>
              <a:gdLst/>
              <a:ahLst/>
              <a:cxnLst/>
              <a:rect r="r" b="b" t="t" l="l"/>
              <a:pathLst>
                <a:path h="1163279" w="1164735">
                  <a:moveTo>
                    <a:pt x="0" y="0"/>
                  </a:moveTo>
                  <a:lnTo>
                    <a:pt x="1164735" y="0"/>
                  </a:lnTo>
                  <a:lnTo>
                    <a:pt x="1164735" y="1163279"/>
                  </a:lnTo>
                  <a:lnTo>
                    <a:pt x="0" y="1163279"/>
                  </a:lnTo>
                  <a:lnTo>
                    <a:pt x="0" y="0"/>
                  </a:lnTo>
                  <a:close/>
                </a:path>
              </a:pathLst>
            </a:custGeom>
            <a:blipFill>
              <a:blip r:embed="rId4"/>
              <a:stretch>
                <a:fillRect l="0" t="0" r="0" b="0"/>
              </a:stretch>
            </a:blipFill>
          </p:spPr>
        </p:sp>
        <p:grpSp>
          <p:nvGrpSpPr>
            <p:cNvPr name="Group 13" id="13"/>
            <p:cNvGrpSpPr/>
            <p:nvPr/>
          </p:nvGrpSpPr>
          <p:grpSpPr>
            <a:xfrm rot="0">
              <a:off x="197235" y="196507"/>
              <a:ext cx="770266" cy="77026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D8B6"/>
              </a:solidFill>
            </p:spPr>
          </p:sp>
        </p:grpSp>
      </p:grpSp>
      <p:grpSp>
        <p:nvGrpSpPr>
          <p:cNvPr name="Group 15" id="15"/>
          <p:cNvGrpSpPr/>
          <p:nvPr/>
        </p:nvGrpSpPr>
        <p:grpSpPr>
          <a:xfrm rot="0">
            <a:off x="12166048" y="5143500"/>
            <a:ext cx="873551" cy="872459"/>
            <a:chOff x="0" y="0"/>
            <a:chExt cx="1164735" cy="1163279"/>
          </a:xfrm>
        </p:grpSpPr>
        <p:sp>
          <p:nvSpPr>
            <p:cNvPr name="Freeform 16" id="16"/>
            <p:cNvSpPr/>
            <p:nvPr/>
          </p:nvSpPr>
          <p:spPr>
            <a:xfrm flipH="false" flipV="false" rot="0">
              <a:off x="0" y="0"/>
              <a:ext cx="1164735" cy="1163279"/>
            </a:xfrm>
            <a:custGeom>
              <a:avLst/>
              <a:gdLst/>
              <a:ahLst/>
              <a:cxnLst/>
              <a:rect r="r" b="b" t="t" l="l"/>
              <a:pathLst>
                <a:path h="1163279" w="1164735">
                  <a:moveTo>
                    <a:pt x="0" y="0"/>
                  </a:moveTo>
                  <a:lnTo>
                    <a:pt x="1164735" y="0"/>
                  </a:lnTo>
                  <a:lnTo>
                    <a:pt x="1164735" y="1163279"/>
                  </a:lnTo>
                  <a:lnTo>
                    <a:pt x="0" y="1163279"/>
                  </a:lnTo>
                  <a:lnTo>
                    <a:pt x="0" y="0"/>
                  </a:lnTo>
                  <a:close/>
                </a:path>
              </a:pathLst>
            </a:custGeom>
            <a:blipFill>
              <a:blip r:embed="rId4"/>
              <a:stretch>
                <a:fillRect l="0" t="0" r="0" b="0"/>
              </a:stretch>
            </a:blipFill>
          </p:spPr>
        </p:sp>
        <p:grpSp>
          <p:nvGrpSpPr>
            <p:cNvPr name="Group 17" id="17"/>
            <p:cNvGrpSpPr/>
            <p:nvPr/>
          </p:nvGrpSpPr>
          <p:grpSpPr>
            <a:xfrm rot="0">
              <a:off x="197235" y="196507"/>
              <a:ext cx="770266" cy="77026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D8B6"/>
              </a:solidFill>
            </p:spPr>
          </p:sp>
        </p:grpSp>
      </p:grpSp>
      <p:sp>
        <p:nvSpPr>
          <p:cNvPr name="Freeform 19" id="19"/>
          <p:cNvSpPr/>
          <p:nvPr/>
        </p:nvSpPr>
        <p:spPr>
          <a:xfrm flipH="false" flipV="false" rot="0">
            <a:off x="481241" y="9008245"/>
            <a:ext cx="817361" cy="816339"/>
          </a:xfrm>
          <a:custGeom>
            <a:avLst/>
            <a:gdLst/>
            <a:ahLst/>
            <a:cxnLst/>
            <a:rect r="r" b="b" t="t" l="l"/>
            <a:pathLst>
              <a:path h="816339" w="817361">
                <a:moveTo>
                  <a:pt x="0" y="0"/>
                </a:moveTo>
                <a:lnTo>
                  <a:pt x="817361" y="0"/>
                </a:lnTo>
                <a:lnTo>
                  <a:pt x="817361" y="816340"/>
                </a:lnTo>
                <a:lnTo>
                  <a:pt x="0" y="816340"/>
                </a:lnTo>
                <a:lnTo>
                  <a:pt x="0" y="0"/>
                </a:lnTo>
                <a:close/>
              </a:path>
            </a:pathLst>
          </a:custGeom>
          <a:blipFill>
            <a:blip r:embed="rId5"/>
            <a:stretch>
              <a:fillRect l="0" t="0" r="0" b="0"/>
            </a:stretch>
          </a:blipFill>
        </p:spPr>
      </p:sp>
      <p:sp>
        <p:nvSpPr>
          <p:cNvPr name="AutoShape 20" id="20"/>
          <p:cNvSpPr/>
          <p:nvPr/>
        </p:nvSpPr>
        <p:spPr>
          <a:xfrm rot="5400000">
            <a:off x="898861" y="5197498"/>
            <a:ext cx="10404521" cy="0"/>
          </a:xfrm>
          <a:prstGeom prst="line">
            <a:avLst/>
          </a:prstGeom>
          <a:ln cap="rnd" w="9525">
            <a:solidFill>
              <a:srgbClr val="C8C8C8"/>
            </a:solidFill>
            <a:prstDash val="solid"/>
            <a:headEnd type="none" len="sm" w="sm"/>
            <a:tailEnd type="none" len="sm" w="sm"/>
          </a:ln>
        </p:spPr>
      </p:sp>
      <p:sp>
        <p:nvSpPr>
          <p:cNvPr name="Freeform 21" id="21"/>
          <p:cNvSpPr/>
          <p:nvPr/>
        </p:nvSpPr>
        <p:spPr>
          <a:xfrm flipH="false" flipV="false" rot="0">
            <a:off x="16056826" y="7663943"/>
            <a:ext cx="2091599" cy="2567811"/>
          </a:xfrm>
          <a:custGeom>
            <a:avLst/>
            <a:gdLst/>
            <a:ahLst/>
            <a:cxnLst/>
            <a:rect r="r" b="b" t="t" l="l"/>
            <a:pathLst>
              <a:path h="2567811" w="2091599">
                <a:moveTo>
                  <a:pt x="0" y="0"/>
                </a:moveTo>
                <a:lnTo>
                  <a:pt x="2091599" y="0"/>
                </a:lnTo>
                <a:lnTo>
                  <a:pt x="2091599" y="2567811"/>
                </a:lnTo>
                <a:lnTo>
                  <a:pt x="0" y="25678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58070" y="-248526"/>
            <a:ext cx="1086770" cy="1090737"/>
          </a:xfrm>
          <a:custGeom>
            <a:avLst/>
            <a:gdLst/>
            <a:ahLst/>
            <a:cxnLst/>
            <a:rect r="r" b="b" t="t" l="l"/>
            <a:pathLst>
              <a:path h="1090737" w="1086770">
                <a:moveTo>
                  <a:pt x="0" y="0"/>
                </a:moveTo>
                <a:lnTo>
                  <a:pt x="1086770" y="0"/>
                </a:lnTo>
                <a:lnTo>
                  <a:pt x="1086770" y="1090737"/>
                </a:lnTo>
                <a:lnTo>
                  <a:pt x="0" y="1090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754970" y="1665733"/>
            <a:ext cx="4518886" cy="5998210"/>
          </a:xfrm>
          <a:prstGeom prst="rect">
            <a:avLst/>
          </a:prstGeom>
        </p:spPr>
        <p:txBody>
          <a:bodyPr anchor="t" rtlCol="false" tIns="0" lIns="0" bIns="0" rIns="0">
            <a:spAutoFit/>
          </a:bodyPr>
          <a:lstStyle/>
          <a:p>
            <a:pPr algn="l">
              <a:lnSpc>
                <a:spcPts val="7800"/>
              </a:lnSpc>
            </a:pPr>
            <a:r>
              <a:rPr lang="en-US" sz="6000" b="true">
                <a:solidFill>
                  <a:srgbClr val="E45F14"/>
                </a:solidFill>
                <a:latin typeface="Roboto Bold"/>
                <a:ea typeface="Roboto Bold"/>
                <a:cs typeface="Roboto Bold"/>
                <a:sym typeface="Roboto Bold"/>
              </a:rPr>
              <a:t>Quan sát từ việc trực quan hóa các đặc trưng rời rạc</a:t>
            </a:r>
          </a:p>
          <a:p>
            <a:pPr algn="l">
              <a:lnSpc>
                <a:spcPts val="8320"/>
              </a:lnSpc>
            </a:pPr>
          </a:p>
        </p:txBody>
      </p:sp>
      <p:sp>
        <p:nvSpPr>
          <p:cNvPr name="TextBox 24" id="24"/>
          <p:cNvSpPr txBox="true"/>
          <p:nvPr/>
        </p:nvSpPr>
        <p:spPr>
          <a:xfrm rot="0">
            <a:off x="7737343" y="2498869"/>
            <a:ext cx="4176022" cy="1767840"/>
          </a:xfrm>
          <a:prstGeom prst="rect">
            <a:avLst/>
          </a:prstGeom>
        </p:spPr>
        <p:txBody>
          <a:bodyPr anchor="t" rtlCol="false" tIns="0" lIns="0" bIns="0" rIns="0">
            <a:spAutoFit/>
          </a:bodyPr>
          <a:lstStyle/>
          <a:p>
            <a:pPr algn="l">
              <a:lnSpc>
                <a:spcPts val="2835"/>
              </a:lnSpc>
            </a:pPr>
            <a:r>
              <a:rPr lang="en-US" sz="2025">
                <a:solidFill>
                  <a:srgbClr val="3B3B3B"/>
                </a:solidFill>
                <a:latin typeface="Roboto"/>
                <a:ea typeface="Roboto"/>
                <a:cs typeface="Roboto"/>
                <a:sym typeface="Roboto"/>
              </a:rPr>
              <a:t>Tổng thể, tập dữ liệu chủ yếu bao gồm những cá nhân không mắc bệnh hoặc không gặp vấn đề về sức khỏe.</a:t>
            </a:r>
          </a:p>
          <a:p>
            <a:pPr algn="l">
              <a:lnSpc>
                <a:spcPts val="2835"/>
              </a:lnSpc>
            </a:pPr>
          </a:p>
        </p:txBody>
      </p:sp>
      <p:sp>
        <p:nvSpPr>
          <p:cNvPr name="TextBox 25" id="25"/>
          <p:cNvSpPr txBox="true"/>
          <p:nvPr/>
        </p:nvSpPr>
        <p:spPr>
          <a:xfrm rot="0">
            <a:off x="616192" y="9229725"/>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08</a:t>
            </a:r>
          </a:p>
        </p:txBody>
      </p:sp>
      <p:sp>
        <p:nvSpPr>
          <p:cNvPr name="TextBox 26" id="26"/>
          <p:cNvSpPr txBox="true"/>
          <p:nvPr/>
        </p:nvSpPr>
        <p:spPr>
          <a:xfrm rot="0">
            <a:off x="13420599" y="2498869"/>
            <a:ext cx="3889974" cy="1415415"/>
          </a:xfrm>
          <a:prstGeom prst="rect">
            <a:avLst/>
          </a:prstGeom>
        </p:spPr>
        <p:txBody>
          <a:bodyPr anchor="t" rtlCol="false" tIns="0" lIns="0" bIns="0" rIns="0">
            <a:spAutoFit/>
          </a:bodyPr>
          <a:lstStyle/>
          <a:p>
            <a:pPr algn="l">
              <a:lnSpc>
                <a:spcPts val="2835"/>
              </a:lnSpc>
            </a:pPr>
            <a:r>
              <a:rPr lang="en-US" sz="2025">
                <a:solidFill>
                  <a:srgbClr val="3B3B3B"/>
                </a:solidFill>
                <a:latin typeface="Roboto"/>
                <a:ea typeface="Roboto"/>
                <a:cs typeface="Roboto"/>
                <a:sym typeface="Roboto"/>
              </a:rPr>
              <a:t>Nhóm dân số chủ yếu là người Caucasian (người da trắng).</a:t>
            </a:r>
          </a:p>
          <a:p>
            <a:pPr algn="l">
              <a:lnSpc>
                <a:spcPts val="2835"/>
              </a:lnSpc>
            </a:pPr>
          </a:p>
          <a:p>
            <a:pPr algn="l">
              <a:lnSpc>
                <a:spcPts val="2835"/>
              </a:lnSpc>
            </a:pPr>
          </a:p>
        </p:txBody>
      </p:sp>
      <p:sp>
        <p:nvSpPr>
          <p:cNvPr name="TextBox 27" id="27"/>
          <p:cNvSpPr txBox="true"/>
          <p:nvPr/>
        </p:nvSpPr>
        <p:spPr>
          <a:xfrm rot="0">
            <a:off x="7737343" y="4955255"/>
            <a:ext cx="4171971" cy="1415288"/>
          </a:xfrm>
          <a:prstGeom prst="rect">
            <a:avLst/>
          </a:prstGeom>
        </p:spPr>
        <p:txBody>
          <a:bodyPr anchor="t" rtlCol="false" tIns="0" lIns="0" bIns="0" rIns="0">
            <a:spAutoFit/>
          </a:bodyPr>
          <a:lstStyle/>
          <a:p>
            <a:pPr algn="ctr">
              <a:lnSpc>
                <a:spcPts val="2842"/>
              </a:lnSpc>
              <a:spcBef>
                <a:spcPct val="0"/>
              </a:spcBef>
            </a:pPr>
            <a:r>
              <a:rPr lang="en-US" sz="2030">
                <a:solidFill>
                  <a:srgbClr val="000000"/>
                </a:solidFill>
                <a:latin typeface="Roboto"/>
                <a:ea typeface="Roboto"/>
                <a:cs typeface="Roboto"/>
                <a:sym typeface="Roboto"/>
              </a:rPr>
              <a:t>Nhóm đại diện đông nhất về mặt nhân khẩu học là những người tốt nghiệp trung học, tiếptheo là những cá nhân có bằng cử nhân</a:t>
            </a:r>
          </a:p>
        </p:txBody>
      </p:sp>
      <p:sp>
        <p:nvSpPr>
          <p:cNvPr name="TextBox 28" id="28"/>
          <p:cNvSpPr txBox="true"/>
          <p:nvPr/>
        </p:nvSpPr>
        <p:spPr>
          <a:xfrm rot="0">
            <a:off x="13420599" y="5086350"/>
            <a:ext cx="3421035" cy="1062863"/>
          </a:xfrm>
          <a:prstGeom prst="rect">
            <a:avLst/>
          </a:prstGeom>
        </p:spPr>
        <p:txBody>
          <a:bodyPr anchor="t" rtlCol="false" tIns="0" lIns="0" bIns="0" rIns="0">
            <a:spAutoFit/>
          </a:bodyPr>
          <a:lstStyle/>
          <a:p>
            <a:pPr algn="ctr">
              <a:lnSpc>
                <a:spcPts val="2842"/>
              </a:lnSpc>
              <a:spcBef>
                <a:spcPct val="0"/>
              </a:spcBef>
            </a:pPr>
            <a:r>
              <a:rPr lang="en-US" sz="2030">
                <a:solidFill>
                  <a:srgbClr val="000000"/>
                </a:solidFill>
                <a:latin typeface="Roboto"/>
                <a:ea typeface="Roboto"/>
                <a:cs typeface="Roboto"/>
                <a:sym typeface="Roboto"/>
              </a:rPr>
              <a:t>Đặc biệt, cả nam và nữ đều được khảo sát đồng đều trong toàn bộ tập dữ liệu.</a:t>
            </a:r>
          </a:p>
        </p:txBody>
      </p:sp>
      <p:sp>
        <p:nvSpPr>
          <p:cNvPr name="TextBox 29" id="29"/>
          <p:cNvSpPr txBox="true"/>
          <p:nvPr/>
        </p:nvSpPr>
        <p:spPr>
          <a:xfrm rot="0">
            <a:off x="9754883" y="454861"/>
            <a:ext cx="4822329" cy="688975"/>
          </a:xfrm>
          <a:prstGeom prst="rect">
            <a:avLst/>
          </a:prstGeom>
        </p:spPr>
        <p:txBody>
          <a:bodyPr anchor="t" rtlCol="false" tIns="0" lIns="0" bIns="0" rIns="0">
            <a:spAutoFit/>
          </a:bodyPr>
          <a:lstStyle/>
          <a:p>
            <a:pPr algn="ctr">
              <a:lnSpc>
                <a:spcPts val="5600"/>
              </a:lnSpc>
              <a:spcBef>
                <a:spcPct val="0"/>
              </a:spcBef>
            </a:pPr>
            <a:r>
              <a:rPr lang="en-US" b="true" sz="4000">
                <a:solidFill>
                  <a:srgbClr val="E45F14"/>
                </a:solidFill>
                <a:latin typeface="Roboto Bold"/>
                <a:ea typeface="Roboto Bold"/>
                <a:cs typeface="Roboto Bold"/>
                <a:sym typeface="Roboto Bold"/>
              </a:rPr>
              <a:t>2.1 Khám phá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23577"/>
            <a:ext cx="18288000" cy="1952277"/>
            <a:chOff x="0" y="0"/>
            <a:chExt cx="6186311" cy="660400"/>
          </a:xfrm>
        </p:grpSpPr>
        <p:sp>
          <p:nvSpPr>
            <p:cNvPr name="Freeform 3" id="3"/>
            <p:cNvSpPr/>
            <p:nvPr/>
          </p:nvSpPr>
          <p:spPr>
            <a:xfrm flipH="false" flipV="false" rot="0">
              <a:off x="0" y="0"/>
              <a:ext cx="6186311" cy="660400"/>
            </a:xfrm>
            <a:custGeom>
              <a:avLst/>
              <a:gdLst/>
              <a:ahLst/>
              <a:cxnLst/>
              <a:rect r="r" b="b" t="t" l="l"/>
              <a:pathLst>
                <a:path h="660400" w="6186311">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F6D8B6"/>
            </a:solidFill>
          </p:spPr>
        </p:sp>
      </p:grpSp>
      <p:sp>
        <p:nvSpPr>
          <p:cNvPr name="Freeform 4" id="4"/>
          <p:cNvSpPr/>
          <p:nvPr/>
        </p:nvSpPr>
        <p:spPr>
          <a:xfrm flipH="false" flipV="false" rot="0">
            <a:off x="17259300" y="9460919"/>
            <a:ext cx="817361" cy="797270"/>
          </a:xfrm>
          <a:custGeom>
            <a:avLst/>
            <a:gdLst/>
            <a:ahLst/>
            <a:cxnLst/>
            <a:rect r="r" b="b" t="t" l="l"/>
            <a:pathLst>
              <a:path h="797270" w="817361">
                <a:moveTo>
                  <a:pt x="0" y="0"/>
                </a:moveTo>
                <a:lnTo>
                  <a:pt x="817361" y="0"/>
                </a:lnTo>
                <a:lnTo>
                  <a:pt x="817361" y="797270"/>
                </a:lnTo>
                <a:lnTo>
                  <a:pt x="0" y="797270"/>
                </a:lnTo>
                <a:lnTo>
                  <a:pt x="0" y="0"/>
                </a:lnTo>
                <a:close/>
              </a:path>
            </a:pathLst>
          </a:custGeom>
          <a:blipFill>
            <a:blip r:embed="rId2"/>
            <a:stretch>
              <a:fillRect l="0" t="-2391" r="0" b="0"/>
            </a:stretch>
          </a:blipFill>
        </p:spPr>
      </p:sp>
      <p:sp>
        <p:nvSpPr>
          <p:cNvPr name="Freeform 5" id="5"/>
          <p:cNvSpPr/>
          <p:nvPr/>
        </p:nvSpPr>
        <p:spPr>
          <a:xfrm flipH="false" flipV="false" rot="0">
            <a:off x="730012" y="1861789"/>
            <a:ext cx="4333037" cy="2919383"/>
          </a:xfrm>
          <a:custGeom>
            <a:avLst/>
            <a:gdLst/>
            <a:ahLst/>
            <a:cxnLst/>
            <a:rect r="r" b="b" t="t" l="l"/>
            <a:pathLst>
              <a:path h="2919383" w="4333037">
                <a:moveTo>
                  <a:pt x="0" y="0"/>
                </a:moveTo>
                <a:lnTo>
                  <a:pt x="4333037" y="0"/>
                </a:lnTo>
                <a:lnTo>
                  <a:pt x="4333037" y="2919384"/>
                </a:lnTo>
                <a:lnTo>
                  <a:pt x="0" y="2919384"/>
                </a:lnTo>
                <a:lnTo>
                  <a:pt x="0" y="0"/>
                </a:lnTo>
                <a:close/>
              </a:path>
            </a:pathLst>
          </a:custGeom>
          <a:blipFill>
            <a:blip r:embed="rId3"/>
            <a:stretch>
              <a:fillRect l="0" t="0" r="0" b="0"/>
            </a:stretch>
          </a:blipFill>
        </p:spPr>
      </p:sp>
      <p:sp>
        <p:nvSpPr>
          <p:cNvPr name="Freeform 6" id="6"/>
          <p:cNvSpPr/>
          <p:nvPr/>
        </p:nvSpPr>
        <p:spPr>
          <a:xfrm flipH="false" flipV="false" rot="0">
            <a:off x="6308738" y="1792281"/>
            <a:ext cx="4696198" cy="3058399"/>
          </a:xfrm>
          <a:custGeom>
            <a:avLst/>
            <a:gdLst/>
            <a:ahLst/>
            <a:cxnLst/>
            <a:rect r="r" b="b" t="t" l="l"/>
            <a:pathLst>
              <a:path h="3058399" w="4696198">
                <a:moveTo>
                  <a:pt x="0" y="0"/>
                </a:moveTo>
                <a:lnTo>
                  <a:pt x="4696198" y="0"/>
                </a:lnTo>
                <a:lnTo>
                  <a:pt x="4696198" y="3058399"/>
                </a:lnTo>
                <a:lnTo>
                  <a:pt x="0" y="3058399"/>
                </a:lnTo>
                <a:lnTo>
                  <a:pt x="0" y="0"/>
                </a:lnTo>
                <a:close/>
              </a:path>
            </a:pathLst>
          </a:custGeom>
          <a:blipFill>
            <a:blip r:embed="rId4"/>
            <a:stretch>
              <a:fillRect l="0" t="0" r="0" b="0"/>
            </a:stretch>
          </a:blipFill>
        </p:spPr>
      </p:sp>
      <p:sp>
        <p:nvSpPr>
          <p:cNvPr name="Freeform 7" id="7"/>
          <p:cNvSpPr/>
          <p:nvPr/>
        </p:nvSpPr>
        <p:spPr>
          <a:xfrm flipH="false" flipV="false" rot="0">
            <a:off x="12252711" y="1722773"/>
            <a:ext cx="4547805" cy="3058399"/>
          </a:xfrm>
          <a:custGeom>
            <a:avLst/>
            <a:gdLst/>
            <a:ahLst/>
            <a:cxnLst/>
            <a:rect r="r" b="b" t="t" l="l"/>
            <a:pathLst>
              <a:path h="3058399" w="4547805">
                <a:moveTo>
                  <a:pt x="0" y="0"/>
                </a:moveTo>
                <a:lnTo>
                  <a:pt x="4547806" y="0"/>
                </a:lnTo>
                <a:lnTo>
                  <a:pt x="4547806" y="3058400"/>
                </a:lnTo>
                <a:lnTo>
                  <a:pt x="0" y="3058400"/>
                </a:lnTo>
                <a:lnTo>
                  <a:pt x="0" y="0"/>
                </a:lnTo>
                <a:close/>
              </a:path>
            </a:pathLst>
          </a:custGeom>
          <a:blipFill>
            <a:blip r:embed="rId5"/>
            <a:stretch>
              <a:fillRect l="0" t="0" r="0" b="0"/>
            </a:stretch>
          </a:blipFill>
        </p:spPr>
      </p:sp>
      <p:sp>
        <p:nvSpPr>
          <p:cNvPr name="Freeform 8" id="8"/>
          <p:cNvSpPr/>
          <p:nvPr/>
        </p:nvSpPr>
        <p:spPr>
          <a:xfrm flipH="false" flipV="false" rot="0">
            <a:off x="730012" y="5945478"/>
            <a:ext cx="4333037" cy="2859804"/>
          </a:xfrm>
          <a:custGeom>
            <a:avLst/>
            <a:gdLst/>
            <a:ahLst/>
            <a:cxnLst/>
            <a:rect r="r" b="b" t="t" l="l"/>
            <a:pathLst>
              <a:path h="2859804" w="4333037">
                <a:moveTo>
                  <a:pt x="0" y="0"/>
                </a:moveTo>
                <a:lnTo>
                  <a:pt x="4333037" y="0"/>
                </a:lnTo>
                <a:lnTo>
                  <a:pt x="4333037" y="2859804"/>
                </a:lnTo>
                <a:lnTo>
                  <a:pt x="0" y="2859804"/>
                </a:lnTo>
                <a:lnTo>
                  <a:pt x="0" y="0"/>
                </a:lnTo>
                <a:close/>
              </a:path>
            </a:pathLst>
          </a:custGeom>
          <a:blipFill>
            <a:blip r:embed="rId6"/>
            <a:stretch>
              <a:fillRect l="0" t="0" r="0" b="0"/>
            </a:stretch>
          </a:blipFill>
        </p:spPr>
      </p:sp>
      <p:sp>
        <p:nvSpPr>
          <p:cNvPr name="Freeform 9" id="9"/>
          <p:cNvSpPr/>
          <p:nvPr/>
        </p:nvSpPr>
        <p:spPr>
          <a:xfrm flipH="false" flipV="false" rot="0">
            <a:off x="6471288" y="5866122"/>
            <a:ext cx="4370498" cy="2939160"/>
          </a:xfrm>
          <a:custGeom>
            <a:avLst/>
            <a:gdLst/>
            <a:ahLst/>
            <a:cxnLst/>
            <a:rect r="r" b="b" t="t" l="l"/>
            <a:pathLst>
              <a:path h="2939160" w="4370498">
                <a:moveTo>
                  <a:pt x="0" y="0"/>
                </a:moveTo>
                <a:lnTo>
                  <a:pt x="4370498" y="0"/>
                </a:lnTo>
                <a:lnTo>
                  <a:pt x="4370498" y="2939160"/>
                </a:lnTo>
                <a:lnTo>
                  <a:pt x="0" y="2939160"/>
                </a:lnTo>
                <a:lnTo>
                  <a:pt x="0" y="0"/>
                </a:lnTo>
                <a:close/>
              </a:path>
            </a:pathLst>
          </a:custGeom>
          <a:blipFill>
            <a:blip r:embed="rId7"/>
            <a:stretch>
              <a:fillRect l="0" t="0" r="0" b="0"/>
            </a:stretch>
          </a:blipFill>
        </p:spPr>
      </p:sp>
      <p:sp>
        <p:nvSpPr>
          <p:cNvPr name="Freeform 10" id="10"/>
          <p:cNvSpPr/>
          <p:nvPr/>
        </p:nvSpPr>
        <p:spPr>
          <a:xfrm flipH="false" flipV="false" rot="0">
            <a:off x="12252711" y="5832154"/>
            <a:ext cx="4547805" cy="2973128"/>
          </a:xfrm>
          <a:custGeom>
            <a:avLst/>
            <a:gdLst/>
            <a:ahLst/>
            <a:cxnLst/>
            <a:rect r="r" b="b" t="t" l="l"/>
            <a:pathLst>
              <a:path h="2973128" w="4547805">
                <a:moveTo>
                  <a:pt x="0" y="0"/>
                </a:moveTo>
                <a:lnTo>
                  <a:pt x="4547806" y="0"/>
                </a:lnTo>
                <a:lnTo>
                  <a:pt x="4547806" y="2973128"/>
                </a:lnTo>
                <a:lnTo>
                  <a:pt x="0" y="2973128"/>
                </a:lnTo>
                <a:lnTo>
                  <a:pt x="0" y="0"/>
                </a:lnTo>
                <a:close/>
              </a:path>
            </a:pathLst>
          </a:custGeom>
          <a:blipFill>
            <a:blip r:embed="rId8"/>
            <a:stretch>
              <a:fillRect l="0" t="0" r="0" b="0"/>
            </a:stretch>
          </a:blipFill>
        </p:spPr>
      </p:sp>
      <p:sp>
        <p:nvSpPr>
          <p:cNvPr name="TextBox 11" id="11"/>
          <p:cNvSpPr txBox="true"/>
          <p:nvPr/>
        </p:nvSpPr>
        <p:spPr>
          <a:xfrm rot="0">
            <a:off x="17394251" y="9665446"/>
            <a:ext cx="547459" cy="344805"/>
          </a:xfrm>
          <a:prstGeom prst="rect">
            <a:avLst/>
          </a:prstGeom>
        </p:spPr>
        <p:txBody>
          <a:bodyPr anchor="t" rtlCol="false" tIns="0" lIns="0" bIns="0" rIns="0">
            <a:spAutoFit/>
          </a:bodyPr>
          <a:lstStyle/>
          <a:p>
            <a:pPr algn="ctr" marL="0" indent="0" lvl="0">
              <a:lnSpc>
                <a:spcPts val="2730"/>
              </a:lnSpc>
            </a:pPr>
            <a:r>
              <a:rPr lang="en-US" sz="2100" spc="-63">
                <a:solidFill>
                  <a:srgbClr val="E45F14"/>
                </a:solidFill>
                <a:latin typeface="Roboto"/>
                <a:ea typeface="Roboto"/>
                <a:cs typeface="Roboto"/>
                <a:sym typeface="Roboto"/>
              </a:rPr>
              <a:t>09</a:t>
            </a:r>
          </a:p>
        </p:txBody>
      </p:sp>
      <p:sp>
        <p:nvSpPr>
          <p:cNvPr name="TextBox 12" id="12"/>
          <p:cNvSpPr txBox="true"/>
          <p:nvPr/>
        </p:nvSpPr>
        <p:spPr>
          <a:xfrm rot="0">
            <a:off x="4380931" y="168891"/>
            <a:ext cx="8551813" cy="1154431"/>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Roboto Bold"/>
                <a:ea typeface="Roboto Bold"/>
                <a:cs typeface="Roboto Bold"/>
                <a:sym typeface="Roboto Bold"/>
              </a:rPr>
              <a:t>Tập dữ l</a:t>
            </a:r>
            <a:r>
              <a:rPr lang="en-US" b="true" sz="3299">
                <a:solidFill>
                  <a:srgbClr val="000000"/>
                </a:solidFill>
                <a:latin typeface="Roboto Bold"/>
                <a:ea typeface="Roboto Bold"/>
                <a:cs typeface="Roboto Bold"/>
                <a:sym typeface="Roboto Bold"/>
              </a:rPr>
              <a:t>iệu liên tục gồm các đặc trưng còn lại</a:t>
            </a:r>
          </a:p>
          <a:p>
            <a:pPr algn="ctr">
              <a:lnSpc>
                <a:spcPts val="46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DAGl5uwE-qU</dc:identifier>
  <dcterms:modified xsi:type="dcterms:W3CDTF">2011-08-01T06:04:30Z</dcterms:modified>
  <cp:revision>1</cp:revision>
  <dc:title>ML</dc:title>
</cp:coreProperties>
</file>